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8" r:id="rId41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2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8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500188"/>
            <a:ext cx="80010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人工智能驱动的游戏开发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571500" y="2243138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虚幻引擎与AI工具链融合实践</a:t>
            </a:r>
            <a:endParaRPr lang="en-US" sz="2250" dirty="0"/>
          </a:p>
        </p:txBody>
      </p:sp>
      <p:sp>
        <p:nvSpPr>
          <p:cNvPr id="5" name="Shape 2"/>
          <p:cNvSpPr/>
          <p:nvPr/>
        </p:nvSpPr>
        <p:spPr>
          <a:xfrm>
            <a:off x="571500" y="2976563"/>
            <a:ext cx="604838" cy="114300"/>
          </a:xfrm>
          <a:prstGeom prst="rect">
            <a:avLst/>
          </a:prstGeom>
          <a:solidFill>
            <a:srgbClr val="94271F"/>
          </a:solidFill>
        </p:spPr>
      </p:sp>
      <p:sp>
        <p:nvSpPr>
          <p:cNvPr id="6" name="Text 3"/>
          <p:cNvSpPr/>
          <p:nvPr/>
        </p:nvSpPr>
        <p:spPr>
          <a:xfrm>
            <a:off x="571500" y="3424238"/>
            <a:ext cx="8001000" cy="219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李伙钦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集成OpenAI-Api-Unreal插件实现API密钥的安全认证管理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9875" y="2000250"/>
            <a:ext cx="476250" cy="4762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71500" y="259080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插件集成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571500" y="2838450"/>
            <a:ext cx="24130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在UE5项目中导入OpenAI-Api-Unreal插件，通过Git克隆源码并配置至Plugins目录。启用插件后可在蓝图中调用API功能，实现与GPT、DALL·E等模型的通信。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33875" y="2000250"/>
            <a:ext cx="476250" cy="4762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365500" y="259080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密钥安全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3365500" y="2838450"/>
            <a:ext cx="24130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支持环境变量与蓝图双模式配置API密钥，避免硬编码泄露风险。推荐使用系统级环境变量管理，提升项目安全性与团队协作规范性。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27875" y="2000250"/>
            <a:ext cx="476250" cy="47625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159500" y="259080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通信验证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6159500" y="2838450"/>
            <a:ext cx="24130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通过简单请求测试插件与OpenAI服务的连接状态，确认身份认证有效。结合日志输出与错误提示，快速定位网络或权限问题，保障后续功能正常运行。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部署本地化脚本工具链支持自动化资源生成与场景加载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Text 3"/>
          <p:cNvSpPr/>
          <p:nvPr>
            <p:custDataLst>
              <p:tags r:id="rId2"/>
            </p:custDataLst>
          </p:nvPr>
        </p:nvSpPr>
        <p:spPr>
          <a:xfrm>
            <a:off x="798195" y="1606550"/>
            <a:ext cx="222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脚本自动化</a:t>
            </a:r>
            <a:endParaRPr lang="en-US" sz="1200" dirty="0"/>
          </a:p>
        </p:txBody>
      </p:sp>
      <p:sp>
        <p:nvSpPr>
          <p:cNvPr id="8" name="Text 4"/>
          <p:cNvSpPr/>
          <p:nvPr>
            <p:custDataLst>
              <p:tags r:id="rId3"/>
            </p:custDataLst>
          </p:nvPr>
        </p:nvSpPr>
        <p:spPr>
          <a:xfrm>
            <a:off x="798195" y="1854200"/>
            <a:ext cx="2222500" cy="145288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通过Python和Unreal Python API编写本地脚本，实现资源批量导入与场景自动构建。提升内容迭代效率，减少重复性手动操作。</a:t>
            </a:r>
            <a:endParaRPr lang="en-US" sz="1050" dirty="0"/>
          </a:p>
        </p:txBody>
      </p:sp>
      <p:sp>
        <p:nvSpPr>
          <p:cNvPr id="10" name="Text 5"/>
          <p:cNvSpPr/>
          <p:nvPr>
            <p:custDataLst>
              <p:tags r:id="rId4"/>
            </p:custDataLst>
          </p:nvPr>
        </p:nvSpPr>
        <p:spPr>
          <a:xfrm>
            <a:off x="3592195" y="1606550"/>
            <a:ext cx="222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工具链集成</a:t>
            </a:r>
            <a:endParaRPr lang="en-US" sz="1200" dirty="0"/>
          </a:p>
        </p:txBody>
      </p:sp>
      <p:sp>
        <p:nvSpPr>
          <p:cNvPr id="11" name="Text 6"/>
          <p:cNvSpPr/>
          <p:nvPr>
            <p:custDataLst>
              <p:tags r:id="rId5"/>
            </p:custDataLst>
          </p:nvPr>
        </p:nvSpPr>
        <p:spPr>
          <a:xfrm>
            <a:off x="3592195" y="1854200"/>
            <a:ext cx="2222500" cy="14458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整合AI生成模型接口与UE编辑器，打造一键式资源生成-导出-加载流程。支持JSON配置驱动，适配多平台资源规范。</a:t>
            </a:r>
            <a:endParaRPr lang="en-US" sz="1050" dirty="0"/>
          </a:p>
        </p:txBody>
      </p:sp>
      <p:sp>
        <p:nvSpPr>
          <p:cNvPr id="13" name="Text 7"/>
          <p:cNvSpPr/>
          <p:nvPr>
            <p:custDataLst>
              <p:tags r:id="rId6"/>
            </p:custDataLst>
          </p:nvPr>
        </p:nvSpPr>
        <p:spPr>
          <a:xfrm>
            <a:off x="6386195" y="1606550"/>
            <a:ext cx="222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智能加载系统</a:t>
            </a:r>
            <a:endParaRPr lang="en-US" sz="1200" dirty="0"/>
          </a:p>
        </p:txBody>
      </p:sp>
      <p:sp>
        <p:nvSpPr>
          <p:cNvPr id="14" name="Text 8"/>
          <p:cNvSpPr/>
          <p:nvPr>
            <p:custDataLst>
              <p:tags r:id="rId7"/>
            </p:custDataLst>
          </p:nvPr>
        </p:nvSpPr>
        <p:spPr>
          <a:xfrm>
            <a:off x="6386195" y="1854200"/>
            <a:ext cx="2222500" cy="144081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基于游戏上下文预加载AI生成资源，利用异步队列管理内存占用。确保场景切换流畅，降低运行时卡顿风险。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验证语音识别、图像生成与对话系统的初始通信能力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571500" y="200025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语音验证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71500" y="2247900"/>
            <a:ext cx="24130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集成Whisper API实现多语言语音转文字，测试实时识别准确率与响应延迟。通过麦克风输入验证语音指令能否正确触发游戏内行为，确保交互流畅自然。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3365500" y="200025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图像生成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3365500" y="2247900"/>
            <a:ext cx="24130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调用DALL·E接口根据文本描述生成贴图或道具素材，检验图像质量与语义匹配度。确认生成结果可自动导入UE5资源库并应用于材质球或UI元素。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159500" y="200025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对话连通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159500" y="2247900"/>
            <a:ext cx="24130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通过OpenAICallChat模块发送测试请求，验证GPT模型返回的NPC对话内容是否连贯合理。检查上下文记忆功能是否正常工作，保障多轮交互稳定性。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AI赋能的3D资产高效生成工作流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5A278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2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利用腾讯混元3D基于文本或草图10秒生成商用级3D模型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1428750"/>
            <a:ext cx="8382000" cy="30956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28675" y="1571625"/>
            <a:ext cx="1643063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875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875" dirty="0"/>
          </a:p>
        </p:txBody>
      </p:sp>
      <p:sp>
        <p:nvSpPr>
          <p:cNvPr id="9" name="Text 4"/>
          <p:cNvSpPr/>
          <p:nvPr/>
        </p:nvSpPr>
        <p:spPr>
          <a:xfrm>
            <a:off x="771525" y="2038350"/>
            <a:ext cx="1700213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多模态输入</a:t>
            </a:r>
            <a:endParaRPr lang="en-US" sz="1200" dirty="0"/>
          </a:p>
        </p:txBody>
      </p:sp>
      <p:sp>
        <p:nvSpPr>
          <p:cNvPr id="10" name="Text 5"/>
          <p:cNvSpPr/>
          <p:nvPr/>
        </p:nvSpPr>
        <p:spPr>
          <a:xfrm>
            <a:off x="771525" y="2290763"/>
            <a:ext cx="1700213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支持文本和草图转3D，提供文生3D与图生3D两种方式，降低用户创作门槛。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2795588" y="1571625"/>
            <a:ext cx="1643063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875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875" dirty="0"/>
          </a:p>
        </p:txBody>
      </p:sp>
      <p:sp>
        <p:nvSpPr>
          <p:cNvPr id="12" name="Text 7"/>
          <p:cNvSpPr/>
          <p:nvPr/>
        </p:nvSpPr>
        <p:spPr>
          <a:xfrm>
            <a:off x="2738438" y="2038350"/>
            <a:ext cx="1700213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快速生成模型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2738438" y="2290763"/>
            <a:ext cx="1700213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10秒内完成高质量3D建模，提升创作效率，满足高效设计需求。</a:t>
            </a:r>
            <a:endParaRPr lang="en-US" sz="1050" dirty="0"/>
          </a:p>
        </p:txBody>
      </p:sp>
      <p:sp>
        <p:nvSpPr>
          <p:cNvPr id="14" name="Text 9"/>
          <p:cNvSpPr/>
          <p:nvPr/>
        </p:nvSpPr>
        <p:spPr>
          <a:xfrm>
            <a:off x="4762500" y="1571625"/>
            <a:ext cx="1643063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875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875" dirty="0"/>
          </a:p>
        </p:txBody>
      </p:sp>
      <p:sp>
        <p:nvSpPr>
          <p:cNvPr id="15" name="Text 10"/>
          <p:cNvSpPr/>
          <p:nvPr/>
        </p:nvSpPr>
        <p:spPr>
          <a:xfrm>
            <a:off x="4705350" y="2038350"/>
            <a:ext cx="1700213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商用级精度</a:t>
            </a:r>
            <a:endParaRPr lang="en-US" sz="1200" dirty="0"/>
          </a:p>
        </p:txBody>
      </p:sp>
      <p:sp>
        <p:nvSpPr>
          <p:cNvPr id="16" name="Text 11"/>
          <p:cNvSpPr/>
          <p:nvPr/>
        </p:nvSpPr>
        <p:spPr>
          <a:xfrm>
            <a:off x="4705350" y="2290763"/>
            <a:ext cx="1700213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模型具备精细拓扑与合理UV，几何与材质表现优异，符合游戏影视标准。</a:t>
            </a:r>
            <a:endParaRPr lang="en-US" sz="1050" dirty="0"/>
          </a:p>
        </p:txBody>
      </p:sp>
      <p:sp>
        <p:nvSpPr>
          <p:cNvPr id="17" name="Text 12"/>
          <p:cNvSpPr/>
          <p:nvPr/>
        </p:nvSpPr>
        <p:spPr>
          <a:xfrm>
            <a:off x="6729413" y="1571625"/>
            <a:ext cx="1643063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875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04</a:t>
            </a:r>
            <a:endParaRPr lang="en-US" sz="1875" dirty="0"/>
          </a:p>
        </p:txBody>
      </p:sp>
      <p:sp>
        <p:nvSpPr>
          <p:cNvPr id="18" name="Text 13"/>
          <p:cNvSpPr/>
          <p:nvPr/>
        </p:nvSpPr>
        <p:spPr>
          <a:xfrm>
            <a:off x="6672263" y="2038350"/>
            <a:ext cx="1700213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集成虚幻引擎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6672263" y="2290763"/>
            <a:ext cx="1700213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通过插件无缝接入UE5，支持一键导入，实现工作流高效协同。</a:t>
            </a:r>
            <a:endParaRPr lang="en-US" sz="1050" dirty="0"/>
          </a:p>
        </p:txBody>
      </p:sp>
      <p:sp>
        <p:nvSpPr>
          <p:cNvPr id="20" name="Text 15"/>
          <p:cNvSpPr/>
          <p:nvPr/>
        </p:nvSpPr>
        <p:spPr>
          <a:xfrm>
            <a:off x="866775" y="3100388"/>
            <a:ext cx="1643063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875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05</a:t>
            </a:r>
            <a:endParaRPr lang="en-US" sz="1875" dirty="0"/>
          </a:p>
        </p:txBody>
      </p:sp>
      <p:sp>
        <p:nvSpPr>
          <p:cNvPr id="21" name="Text 16"/>
          <p:cNvSpPr/>
          <p:nvPr/>
        </p:nvSpPr>
        <p:spPr>
          <a:xfrm>
            <a:off x="809625" y="3567112"/>
            <a:ext cx="1700213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批量处理能力</a:t>
            </a:r>
            <a:endParaRPr lang="en-US" sz="1200" dirty="0"/>
          </a:p>
        </p:txBody>
      </p:sp>
      <p:sp>
        <p:nvSpPr>
          <p:cNvPr id="22" name="Text 17"/>
          <p:cNvSpPr/>
          <p:nvPr/>
        </p:nvSpPr>
        <p:spPr>
          <a:xfrm>
            <a:off x="809625" y="3819525"/>
            <a:ext cx="1700213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可自动化转化概念图集，完成命名分类与资产入库，提升制作效率。</a:t>
            </a:r>
            <a:endParaRPr lang="en-US" sz="1050" dirty="0"/>
          </a:p>
        </p:txBody>
      </p:sp>
      <p:sp>
        <p:nvSpPr>
          <p:cNvPr id="23" name="Text 18"/>
          <p:cNvSpPr/>
          <p:nvPr/>
        </p:nvSpPr>
        <p:spPr>
          <a:xfrm>
            <a:off x="2833688" y="3100388"/>
            <a:ext cx="1643063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875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06</a:t>
            </a:r>
            <a:endParaRPr lang="en-US" sz="1875" dirty="0"/>
          </a:p>
        </p:txBody>
      </p:sp>
      <p:sp>
        <p:nvSpPr>
          <p:cNvPr id="24" name="Text 19"/>
          <p:cNvSpPr/>
          <p:nvPr/>
        </p:nvSpPr>
        <p:spPr>
          <a:xfrm>
            <a:off x="2776538" y="3567112"/>
            <a:ext cx="1700213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优化制作流程</a:t>
            </a:r>
            <a:endParaRPr lang="en-US" sz="1200" dirty="0"/>
          </a:p>
        </p:txBody>
      </p:sp>
      <p:sp>
        <p:nvSpPr>
          <p:cNvPr id="25" name="Text 20"/>
          <p:cNvSpPr/>
          <p:nvPr/>
        </p:nvSpPr>
        <p:spPr>
          <a:xfrm>
            <a:off x="2776538" y="3819525"/>
            <a:ext cx="1700213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显著缩短角色与道具前期周期，助力团队高效协作与项目迭代。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实现Tripo或多视图扩散技术在UE编辑器内的无缝调用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428750"/>
            <a:ext cx="8382000" cy="29479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5313" y="3419475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插件化集成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95313" y="3671888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通过插件化架构将Tripo API深度集成至UE5编辑器，提升系统扩展性与维护性，实现功能模块的灵活调用。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595313" y="244316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拖拽式转换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595313" y="2695575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结合拖拽操作实现图像到3D模型的自动化转换，降低使用门槛，提高内容创作效率。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595313" y="146685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稀疏视图重建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595313" y="1719263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利用腾讯混元3D的稀疏视图技术提升几何精度，有效保障生成模型的结构完整性与细节表现。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6186488" y="146685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实时通信协议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6186488" y="1719263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基于HTTP/WebSocket构建低延迟通信机制，确保与AI服务端高效交互，支持多任务并行传输。</a:t>
            </a:r>
            <a:endParaRPr lang="en-US" sz="1050" dirty="0"/>
          </a:p>
        </p:txBody>
      </p:sp>
      <p:sp>
        <p:nvSpPr>
          <p:cNvPr id="15" name="Text 11"/>
          <p:cNvSpPr/>
          <p:nvPr/>
        </p:nvSpPr>
        <p:spPr>
          <a:xfrm>
            <a:off x="6186488" y="244316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任务队列管理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6186488" y="2695575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支持多张概念图并行提交与任务排队处理，优化资源调度，显著提升资产生产效率。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6186488" y="3419475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本地缓存机制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6186488" y="3671888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自动存储已生成模型至本地资源库，减少重复API调用，加快迭代与场景部署速度。</a:t>
            </a:r>
            <a:endParaRPr lang="en-US" sz="10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批量处理概念图转化为可渲染网格体并自动导入资源库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715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715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批量导入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571500" y="2576513"/>
            <a:ext cx="17145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通过脚本自动化将大量概念图批量导入UE5，减少手动操作。支持多种图像格式，提升资源准备效率。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26670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26670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AI转模型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2667000" y="2576513"/>
            <a:ext cx="17145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集成Tripo或腾讯混元3D，将概念图在几秒内转化为3D网格体。利用多视图扩散技术补全几何结构。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625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7625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自动入库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62500" y="2576513"/>
            <a:ext cx="17145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生成的3D资产自动分类并存入虚幻引擎资源库。命名规则与路径管理规范化，便于后续调用与检索。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8580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04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68580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流程优化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6858000" y="2576513"/>
            <a:ext cx="17145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结合本地缓存机制避免重复生成，节省时间与算力。支持后台异步处理，不影响编辑器主进程运行。</a:t>
            </a:r>
            <a:endParaRPr lang="en-US"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80097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17037" r="17037"/>
          <a:stretch>
            <a:fillRect/>
          </a:stretch>
        </p:blipFill>
        <p:spPr>
          <a:xfrm>
            <a:off x="0" y="0"/>
            <a:ext cx="9144000" cy="78009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优化生成模型的拓扑结构与材质映射以适配实时渲染需求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1447800"/>
            <a:ext cx="2085975" cy="31765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2475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拓扑优化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752475" y="2519363"/>
            <a:ext cx="1381125" cy="1714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生成的3D模型常存在高面数与冗余顶点，需通过自动减面算法优化拓扑结构。使用虚幻引擎内置的Simplify工具或外部AI减面技术，在保留细节的同时提升实时渲染性能。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6025" y="1447800"/>
            <a:ext cx="2085975" cy="317658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838450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材质重映射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2838450" y="2519363"/>
            <a:ext cx="1381125" cy="1714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AI生成模型的材质常不匹配UE5渲染管线，需重新分配PBR材质球。结合Substance AI自动识别纹理类型，并智能匹配金属度、粗糙度等参数以符合物理渲染标准。</a:t>
            </a:r>
            <a:endParaRPr lang="en-US" sz="10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1447800"/>
            <a:ext cx="2085975" cy="317658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924425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LOD生成策略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4924425" y="2519363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为适配不同距离渲染需求，自动生成多级细节层级（LOD）。利用AI预测视觉重要性区域，优先保留关键部位几何精度，降低远距离面片消耗。</a:t>
            </a:r>
            <a:endParaRPr lang="en-US" sz="10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57975" y="1447800"/>
            <a:ext cx="2085975" cy="31765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010400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UV智能展开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7010400" y="2519363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原始生成模型常缺乏合理UV布局，影响贴图绘制与光照计算。借助AI驱动的自动展UV工具，快速生成低拉伸、无重叠的UV岛，提升纹理效率与视觉质量。</a:t>
            </a:r>
            <a:endParaRPr lang="en-US" sz="10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0050" y="4624388"/>
            <a:ext cx="2085975" cy="296703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52475" y="5405437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引擎兼容处理</a:t>
            </a:r>
            <a:endParaRPr lang="en-US" sz="1200" dirty="0"/>
          </a:p>
        </p:txBody>
      </p:sp>
      <p:sp>
        <p:nvSpPr>
          <p:cNvPr id="20" name="Text 12"/>
          <p:cNvSpPr/>
          <p:nvPr/>
        </p:nvSpPr>
        <p:spPr>
          <a:xfrm>
            <a:off x="752475" y="5695950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将外部AI生成的模型导入UE5时，需统一坐标系、缩放比例与法线方向。建立自动化预处理脚本，批量修复网格问题，确保资源可直接用于游戏场景中。</a:t>
            </a:r>
            <a:endParaRPr lang="en-US"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动态内容生成：从静态场景到智能世界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5A278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04</a:t>
            </a:r>
            <a:endParaRPr lang="en-US" sz="2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通过DALL·E接口按语义描述实时生成贴图与UI视觉元素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1447800"/>
            <a:ext cx="4171950" cy="14144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00075" y="1552575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语义生成贴图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600075" y="1843088"/>
            <a:ext cx="257175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通过DALL·E接口，开发者可基于自然语言描述实时生成高质量游戏贴图。例如输入“潮湿的石墙带青苔裂纹”，即可生成符合场景氛围的纹理资源，大幅提升美术迭代效率。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447800"/>
            <a:ext cx="4171950" cy="141446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72175" y="1552575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动态UI设计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5972175" y="1843088"/>
            <a:ext cx="257175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利用AI根据游戏情境自动生成UI视觉元素，如技能图标、菜单背景等。结合玩家风格偏好或剧情进展实现个性化界面呈现，增强沉浸感与交互美感。</a:t>
            </a:r>
            <a:endParaRPr lang="en-US" sz="10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0050" y="2862263"/>
            <a:ext cx="4171950" cy="141446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00075" y="2967038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运行时集成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600075" y="3257550"/>
            <a:ext cx="257175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在UE5中通过蓝图调用DALL·E API，实现编辑器内一键生成并导入资源。支持参数化控制图像尺寸与风格，确保输出内容无缝适配项目美术规范。</a:t>
            </a:r>
            <a:endParaRPr lang="en-US" sz="10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2862263"/>
            <a:ext cx="4171950" cy="1414463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972175" y="2967038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成本与优化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5972175" y="3257550"/>
            <a:ext cx="257175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合理管理API调用频率以控制成本，采用缓存机制存储常用生成结果。设置本地代理层进行请求聚合与压缩，降低延迟并提升整体响应性能。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6452" b="6452"/>
          <a:stretch>
            <a:fillRect/>
          </a:stretch>
        </p:blipFill>
        <p:spPr>
          <a:xfrm>
            <a:off x="0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3433763"/>
            <a:ext cx="185737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content</a:t>
            </a:r>
            <a:endParaRPr lang="en-US" sz="3750" dirty="0"/>
          </a:p>
        </p:txBody>
      </p:sp>
      <p:sp>
        <p:nvSpPr>
          <p:cNvPr id="6" name="Text 2"/>
          <p:cNvSpPr/>
          <p:nvPr/>
        </p:nvSpPr>
        <p:spPr>
          <a:xfrm>
            <a:off x="571500" y="4176713"/>
            <a:ext cx="180975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目录</a:t>
            </a:r>
            <a:endParaRPr lang="en-US" sz="2250" dirty="0"/>
          </a:p>
        </p:txBody>
      </p:sp>
      <p:sp>
        <p:nvSpPr>
          <p:cNvPr id="7" name="Text 3"/>
          <p:cNvSpPr/>
          <p:nvPr>
            <p:custDataLst>
              <p:tags r:id="rId3"/>
            </p:custDataLst>
          </p:nvPr>
        </p:nvSpPr>
        <p:spPr>
          <a:xfrm>
            <a:off x="3524250" y="88344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875" dirty="0"/>
          </a:p>
        </p:txBody>
      </p:sp>
      <p:sp>
        <p:nvSpPr>
          <p:cNvPr id="8" name="Text 4"/>
          <p:cNvSpPr/>
          <p:nvPr>
            <p:custDataLst>
              <p:tags r:id="rId4"/>
            </p:custDataLst>
          </p:nvPr>
        </p:nvSpPr>
        <p:spPr>
          <a:xfrm>
            <a:off x="3990975" y="954881"/>
            <a:ext cx="19621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课程导览与AI游戏开发新范式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3990975" y="1202531"/>
            <a:ext cx="19621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0" name="Text 6"/>
          <p:cNvSpPr/>
          <p:nvPr>
            <p:custDataLst>
              <p:tags r:id="rId5"/>
            </p:custDataLst>
          </p:nvPr>
        </p:nvSpPr>
        <p:spPr>
          <a:xfrm>
            <a:off x="6143625" y="88344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875" dirty="0"/>
          </a:p>
        </p:txBody>
      </p:sp>
      <p:sp>
        <p:nvSpPr>
          <p:cNvPr id="11" name="Text 7"/>
          <p:cNvSpPr/>
          <p:nvPr>
            <p:custDataLst>
              <p:tags r:id="rId6"/>
            </p:custDataLst>
          </p:nvPr>
        </p:nvSpPr>
        <p:spPr>
          <a:xfrm>
            <a:off x="6610350" y="954881"/>
            <a:ext cx="1962150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虚幻引擎基础与智能开发环境搭建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610350" y="1412081"/>
            <a:ext cx="19621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3" name="Text 9"/>
          <p:cNvSpPr/>
          <p:nvPr>
            <p:custDataLst>
              <p:tags r:id="rId7"/>
            </p:custDataLst>
          </p:nvPr>
        </p:nvSpPr>
        <p:spPr>
          <a:xfrm>
            <a:off x="3524250" y="172164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875" dirty="0"/>
          </a:p>
        </p:txBody>
      </p:sp>
      <p:sp>
        <p:nvSpPr>
          <p:cNvPr id="14" name="Text 10"/>
          <p:cNvSpPr/>
          <p:nvPr>
            <p:custDataLst>
              <p:tags r:id="rId8"/>
            </p:custDataLst>
          </p:nvPr>
        </p:nvSpPr>
        <p:spPr>
          <a:xfrm>
            <a:off x="3990975" y="1793081"/>
            <a:ext cx="1962150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AI赋能的3D资产高效生成工作流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3990975" y="2250281"/>
            <a:ext cx="19621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6" name="Text 12"/>
          <p:cNvSpPr/>
          <p:nvPr>
            <p:custDataLst>
              <p:tags r:id="rId9"/>
            </p:custDataLst>
          </p:nvPr>
        </p:nvSpPr>
        <p:spPr>
          <a:xfrm>
            <a:off x="6143625" y="172164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04</a:t>
            </a:r>
            <a:endParaRPr lang="en-US" sz="1875" dirty="0"/>
          </a:p>
        </p:txBody>
      </p:sp>
      <p:sp>
        <p:nvSpPr>
          <p:cNvPr id="17" name="Text 13"/>
          <p:cNvSpPr/>
          <p:nvPr>
            <p:custDataLst>
              <p:tags r:id="rId10"/>
            </p:custDataLst>
          </p:nvPr>
        </p:nvSpPr>
        <p:spPr>
          <a:xfrm>
            <a:off x="6610350" y="1793081"/>
            <a:ext cx="1962150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动态内容生成：从静态场景到智能世界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6610350" y="2250281"/>
            <a:ext cx="19621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9" name="Text 15"/>
          <p:cNvSpPr/>
          <p:nvPr>
            <p:custDataLst>
              <p:tags r:id="rId11"/>
            </p:custDataLst>
          </p:nvPr>
        </p:nvSpPr>
        <p:spPr>
          <a:xfrm>
            <a:off x="3524250" y="255984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05</a:t>
            </a:r>
            <a:endParaRPr lang="en-US" sz="1875" dirty="0"/>
          </a:p>
        </p:txBody>
      </p:sp>
      <p:sp>
        <p:nvSpPr>
          <p:cNvPr id="20" name="Text 16"/>
          <p:cNvSpPr/>
          <p:nvPr>
            <p:custDataLst>
              <p:tags r:id="rId12"/>
            </p:custDataLst>
          </p:nvPr>
        </p:nvSpPr>
        <p:spPr>
          <a:xfrm>
            <a:off x="3990975" y="2631281"/>
            <a:ext cx="1962150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智能NPC系统设计与自然语言交互实现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3990975" y="3088481"/>
            <a:ext cx="19621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22" name="Text 18"/>
          <p:cNvSpPr/>
          <p:nvPr>
            <p:custDataLst>
              <p:tags r:id="rId13"/>
            </p:custDataLst>
          </p:nvPr>
        </p:nvSpPr>
        <p:spPr>
          <a:xfrm>
            <a:off x="6143625" y="255984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06</a:t>
            </a:r>
            <a:endParaRPr lang="en-US" sz="1875" dirty="0"/>
          </a:p>
        </p:txBody>
      </p:sp>
      <p:sp>
        <p:nvSpPr>
          <p:cNvPr id="23" name="Text 19"/>
          <p:cNvSpPr/>
          <p:nvPr>
            <p:custDataLst>
              <p:tags r:id="rId14"/>
            </p:custDataLst>
          </p:nvPr>
        </p:nvSpPr>
        <p:spPr>
          <a:xfrm>
            <a:off x="6610350" y="2631281"/>
            <a:ext cx="1962150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语音交互与无障碍游戏体验创新</a:t>
            </a:r>
            <a:endParaRPr lang="en-US" sz="1200" dirty="0"/>
          </a:p>
        </p:txBody>
      </p:sp>
      <p:sp>
        <p:nvSpPr>
          <p:cNvPr id="24" name="Text 20"/>
          <p:cNvSpPr/>
          <p:nvPr/>
        </p:nvSpPr>
        <p:spPr>
          <a:xfrm>
            <a:off x="6610350" y="3088481"/>
            <a:ext cx="19621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25" name="Text 21"/>
          <p:cNvSpPr/>
          <p:nvPr>
            <p:custDataLst>
              <p:tags r:id="rId15"/>
            </p:custDataLst>
          </p:nvPr>
        </p:nvSpPr>
        <p:spPr>
          <a:xfrm>
            <a:off x="3524250" y="339804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07</a:t>
            </a:r>
            <a:endParaRPr lang="en-US" sz="1875" dirty="0"/>
          </a:p>
        </p:txBody>
      </p:sp>
      <p:sp>
        <p:nvSpPr>
          <p:cNvPr id="26" name="Text 22"/>
          <p:cNvSpPr/>
          <p:nvPr>
            <p:custDataLst>
              <p:tags r:id="rId16"/>
            </p:custDataLst>
          </p:nvPr>
        </p:nvSpPr>
        <p:spPr>
          <a:xfrm>
            <a:off x="3990975" y="3469481"/>
            <a:ext cx="19621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全流程整合与性能优化实战</a:t>
            </a:r>
            <a:endParaRPr lang="en-US" sz="1200" dirty="0"/>
          </a:p>
        </p:txBody>
      </p:sp>
      <p:sp>
        <p:nvSpPr>
          <p:cNvPr id="27" name="Text 23"/>
          <p:cNvSpPr/>
          <p:nvPr/>
        </p:nvSpPr>
        <p:spPr>
          <a:xfrm>
            <a:off x="3990975" y="3717131"/>
            <a:ext cx="19621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30" name="Text 26"/>
          <p:cNvSpPr/>
          <p:nvPr/>
        </p:nvSpPr>
        <p:spPr>
          <a:xfrm>
            <a:off x="6610350" y="3926681"/>
            <a:ext cx="19621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结合Promethean AI自动生成多样化室内场景布局与陈设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9875" y="2000250"/>
            <a:ext cx="476250" cy="4762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71500" y="259080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智能布局生成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571500" y="2838450"/>
            <a:ext cx="24130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Promethean AI基于语义规则与机器学习模型，可自动生成符合玩法需求的室内场景布局。系统理解房间功能与玩家动线，实现从概念到3D空间的快速转化。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33875" y="2000250"/>
            <a:ext cx="476250" cy="4762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365500" y="259080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风格化陈设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3365500" y="2838450"/>
            <a:ext cx="24130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根据设定的艺术风格自动匹配家具、装饰与光照配置，保持视觉一致性。支持多种主题如科幻、中世纪或现代写实，提升场景多样性与沉浸感。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27875" y="2000250"/>
            <a:ext cx="476250" cy="47625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159500" y="259080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人机协同设计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6159500" y="2838450"/>
            <a:ext cx="24130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设计师可实时调整AI生成结果，保留创意主导权的同时提高迭代效率。系统学习用户偏好，持续优化推荐内容，形成个性化工作流。</a:t>
            </a:r>
            <a:endParaRPr lang="en-US" sz="10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8187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15166" r="15166"/>
          <a:stretch>
            <a:fillRect/>
          </a:stretch>
        </p:blipFill>
        <p:spPr>
          <a:xfrm>
            <a:off x="0" y="0"/>
            <a:ext cx="9144000" cy="73818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构建情境感知的内容推荐机制提升关卡设计创造力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1447800"/>
            <a:ext cx="2085975" cy="29670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2475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情境感知引擎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752475" y="2519363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基于玩家行为数据与环境状态构建动态推荐模型，实时分析游戏进度与偏好。结合机器学习预测内容需求，驱动关卡元素智能生成与调整。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6025" y="1447800"/>
            <a:ext cx="2085975" cy="296703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838450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语义化场景理解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2838450" y="2519363"/>
            <a:ext cx="1381125" cy="1295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利用NLP解析任务描述与对话文本，提取关键情境特征如氛围、难度和主题风格。将语义信息映射到内容库，精准匹配生成策略。</a:t>
            </a:r>
            <a:endParaRPr lang="en-US" sz="10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1447800"/>
            <a:ext cx="2085975" cy="296703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924425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AI协同设计流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4924425" y="2519363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集成Promethean AI等工具实现自动布局优化，根据情境反馈迭代房间结构与敌人配置。设计师通过参数调控引导生成方向，提升创作效率。</a:t>
            </a:r>
            <a:endParaRPr lang="en-US" sz="10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57975" y="1447800"/>
            <a:ext cx="2085975" cy="296703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010400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动态难度适配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7010400" y="2519363"/>
            <a:ext cx="1381125" cy="1295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系统实时评估玩家技能水平与情绪反应，调整推荐内容的挑战性与复杂度。确保关卡体验既具惊喜又保持平衡流畅。</a:t>
            </a:r>
            <a:endParaRPr lang="en-US" sz="10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0050" y="4414838"/>
            <a:ext cx="2085975" cy="275748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52475" y="5195887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创意增强闭环</a:t>
            </a:r>
            <a:endParaRPr lang="en-US" sz="1200" dirty="0"/>
          </a:p>
        </p:txBody>
      </p:sp>
      <p:sp>
        <p:nvSpPr>
          <p:cNvPr id="20" name="Text 12"/>
          <p:cNvSpPr/>
          <p:nvPr/>
        </p:nvSpPr>
        <p:spPr>
          <a:xfrm>
            <a:off x="752475" y="5486400"/>
            <a:ext cx="1381125" cy="1295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AI生成候选方案供开发者选择与微调，人工决策反哺模型训练。形成‘生成-反馈-进化’的智能设计生态，持续提升创造力输出。</a:t>
            </a:r>
            <a:endParaRPr lang="en-US" sz="10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31507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9281" r="9281"/>
          <a:stretch>
            <a:fillRect/>
          </a:stretch>
        </p:blipFill>
        <p:spPr>
          <a:xfrm>
            <a:off x="0" y="0"/>
            <a:ext cx="9144000" cy="631507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建立AI生成资源的质量评估与人工筛选协同流程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1428750"/>
            <a:ext cx="8382000" cy="46958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914775" y="1885950"/>
            <a:ext cx="1314450" cy="2762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AI资源管控</a:t>
            </a:r>
            <a:endParaRPr lang="en-US" sz="1350" dirty="0"/>
          </a:p>
        </p:txBody>
      </p:sp>
      <p:sp>
        <p:nvSpPr>
          <p:cNvPr id="9" name="Text 4"/>
          <p:cNvSpPr/>
          <p:nvPr/>
        </p:nvSpPr>
        <p:spPr>
          <a:xfrm>
            <a:off x="676275" y="3128962"/>
            <a:ext cx="11049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质量标准</a:t>
            </a:r>
            <a:endParaRPr lang="en-US" sz="1200" dirty="0"/>
          </a:p>
        </p:txBody>
      </p:sp>
      <p:sp>
        <p:nvSpPr>
          <p:cNvPr id="10" name="Text 5"/>
          <p:cNvSpPr/>
          <p:nvPr/>
        </p:nvSpPr>
        <p:spPr>
          <a:xfrm>
            <a:off x="876300" y="3457575"/>
            <a:ext cx="10096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清晰度规范，确保生成图像细节锐利无模糊。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876300" y="4124325"/>
            <a:ext cx="10096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拓扑合理性，保证模型结构逻辑正确无错乱。</a:t>
            </a:r>
            <a:endParaRPr lang="en-US" sz="1050" dirty="0"/>
          </a:p>
        </p:txBody>
      </p:sp>
      <p:sp>
        <p:nvSpPr>
          <p:cNvPr id="12" name="Text 7"/>
          <p:cNvSpPr/>
          <p:nvPr/>
        </p:nvSpPr>
        <p:spPr>
          <a:xfrm>
            <a:off x="876300" y="4791075"/>
            <a:ext cx="10096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风格一致性，维持输出内容在主题上的统一性。</a:t>
            </a:r>
            <a:endParaRPr lang="en-US" sz="1050" dirty="0"/>
          </a:p>
        </p:txBody>
      </p:sp>
      <p:sp>
        <p:nvSpPr>
          <p:cNvPr id="13" name="Text 8"/>
          <p:cNvSpPr/>
          <p:nvPr/>
        </p:nvSpPr>
        <p:spPr>
          <a:xfrm>
            <a:off x="2009775" y="3128962"/>
            <a:ext cx="11049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评估流程</a:t>
            </a:r>
            <a:endParaRPr lang="en-US" sz="1200" dirty="0"/>
          </a:p>
        </p:txBody>
      </p:sp>
      <p:sp>
        <p:nvSpPr>
          <p:cNvPr id="14" name="Text 9"/>
          <p:cNvSpPr/>
          <p:nvPr/>
        </p:nvSpPr>
        <p:spPr>
          <a:xfrm>
            <a:off x="2209800" y="3457575"/>
            <a:ext cx="100965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技术验证阶段，检查资源是否符合基础工程要求。</a:t>
            </a:r>
            <a:endParaRPr lang="en-US" sz="1050" dirty="0"/>
          </a:p>
        </p:txBody>
      </p:sp>
      <p:sp>
        <p:nvSpPr>
          <p:cNvPr id="15" name="Text 10"/>
          <p:cNvSpPr/>
          <p:nvPr/>
        </p:nvSpPr>
        <p:spPr>
          <a:xfrm>
            <a:off x="2209800" y="4333875"/>
            <a:ext cx="100965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视觉匹配测试，比对生成结果与设计目标的一致性。</a:t>
            </a:r>
            <a:endParaRPr lang="en-US" sz="1050" dirty="0"/>
          </a:p>
        </p:txBody>
      </p:sp>
      <p:sp>
        <p:nvSpPr>
          <p:cNvPr id="16" name="Text 11"/>
          <p:cNvSpPr/>
          <p:nvPr/>
        </p:nvSpPr>
        <p:spPr>
          <a:xfrm>
            <a:off x="2209800" y="5210175"/>
            <a:ext cx="100965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性能分析环节，评估光照、动画和碰撞体的可用性。</a:t>
            </a:r>
            <a:endParaRPr lang="en-US" sz="1050" dirty="0"/>
          </a:p>
        </p:txBody>
      </p:sp>
      <p:sp>
        <p:nvSpPr>
          <p:cNvPr id="17" name="Text 12"/>
          <p:cNvSpPr/>
          <p:nvPr/>
        </p:nvSpPr>
        <p:spPr>
          <a:xfrm>
            <a:off x="3343275" y="3128962"/>
            <a:ext cx="11049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人机协同</a:t>
            </a:r>
            <a:endParaRPr lang="en-US" sz="1200" dirty="0"/>
          </a:p>
        </p:txBody>
      </p:sp>
      <p:sp>
        <p:nvSpPr>
          <p:cNvPr id="18" name="Text 13"/>
          <p:cNvSpPr/>
          <p:nvPr/>
        </p:nvSpPr>
        <p:spPr>
          <a:xfrm>
            <a:off x="3543300" y="3457575"/>
            <a:ext cx="100965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自动化检测初筛，快速过滤明显不合格的生成结果。</a:t>
            </a:r>
            <a:endParaRPr lang="en-US" sz="1050" dirty="0"/>
          </a:p>
        </p:txBody>
      </p:sp>
      <p:sp>
        <p:nvSpPr>
          <p:cNvPr id="19" name="Text 14"/>
          <p:cNvSpPr/>
          <p:nvPr/>
        </p:nvSpPr>
        <p:spPr>
          <a:xfrm>
            <a:off x="3543300" y="4333875"/>
            <a:ext cx="100965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人工评审介入，对关键指标进行主观判断与修正。</a:t>
            </a:r>
            <a:endParaRPr lang="en-US" sz="1050" dirty="0"/>
          </a:p>
        </p:txBody>
      </p:sp>
      <p:sp>
        <p:nvSpPr>
          <p:cNvPr id="20" name="Text 15"/>
          <p:cNvSpPr/>
          <p:nvPr/>
        </p:nvSpPr>
        <p:spPr>
          <a:xfrm>
            <a:off x="4676775" y="3128962"/>
            <a:ext cx="11049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版本管理</a:t>
            </a:r>
            <a:endParaRPr lang="en-US" sz="1200" dirty="0"/>
          </a:p>
        </p:txBody>
      </p:sp>
      <p:sp>
        <p:nvSpPr>
          <p:cNvPr id="21" name="Text 16"/>
          <p:cNvSpPr/>
          <p:nvPr/>
        </p:nvSpPr>
        <p:spPr>
          <a:xfrm>
            <a:off x="4876800" y="3457575"/>
            <a:ext cx="10096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记录生成参数，保存每次产出的技术配置信息。</a:t>
            </a:r>
            <a:endParaRPr lang="en-US" sz="1050" dirty="0"/>
          </a:p>
        </p:txBody>
      </p:sp>
      <p:sp>
        <p:nvSpPr>
          <p:cNvPr id="22" name="Text 17"/>
          <p:cNvSpPr/>
          <p:nvPr/>
        </p:nvSpPr>
        <p:spPr>
          <a:xfrm>
            <a:off x="4876800" y="4124325"/>
            <a:ext cx="10096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追踪修改历史，支持问题回溯与优质配置复用。</a:t>
            </a:r>
            <a:endParaRPr lang="en-US" sz="1050" dirty="0"/>
          </a:p>
        </p:txBody>
      </p:sp>
      <p:sp>
        <p:nvSpPr>
          <p:cNvPr id="23" name="Text 18"/>
          <p:cNvSpPr/>
          <p:nvPr/>
        </p:nvSpPr>
        <p:spPr>
          <a:xfrm>
            <a:off x="6010275" y="3128962"/>
            <a:ext cx="11049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效率平衡</a:t>
            </a:r>
            <a:endParaRPr lang="en-US" sz="1200" dirty="0"/>
          </a:p>
        </p:txBody>
      </p:sp>
      <p:sp>
        <p:nvSpPr>
          <p:cNvPr id="24" name="Text 19"/>
          <p:cNvSpPr/>
          <p:nvPr/>
        </p:nvSpPr>
        <p:spPr>
          <a:xfrm>
            <a:off x="6210300" y="3457575"/>
            <a:ext cx="10096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分级处理策略，按场景需求分配计算资源。</a:t>
            </a:r>
            <a:endParaRPr lang="en-US" sz="1050" dirty="0"/>
          </a:p>
        </p:txBody>
      </p:sp>
      <p:sp>
        <p:nvSpPr>
          <p:cNvPr id="25" name="Text 20"/>
          <p:cNvSpPr/>
          <p:nvPr/>
        </p:nvSpPr>
        <p:spPr>
          <a:xfrm>
            <a:off x="6210300" y="4124325"/>
            <a:ext cx="10096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动态质量调节，在速度与精度间实现最优权衡。</a:t>
            </a:r>
            <a:endParaRPr lang="en-US" sz="1050" dirty="0"/>
          </a:p>
        </p:txBody>
      </p:sp>
      <p:sp>
        <p:nvSpPr>
          <p:cNvPr id="26" name="Text 21"/>
          <p:cNvSpPr/>
          <p:nvPr/>
        </p:nvSpPr>
        <p:spPr>
          <a:xfrm>
            <a:off x="7343775" y="3128962"/>
            <a:ext cx="11049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协作优化</a:t>
            </a:r>
            <a:endParaRPr lang="en-US" sz="1200" dirty="0"/>
          </a:p>
        </p:txBody>
      </p:sp>
      <p:sp>
        <p:nvSpPr>
          <p:cNvPr id="27" name="Text 22"/>
          <p:cNvSpPr/>
          <p:nvPr/>
        </p:nvSpPr>
        <p:spPr>
          <a:xfrm>
            <a:off x="7543800" y="3457575"/>
            <a:ext cx="10096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问题标注功能，帮助团队识别并定位生成缺陷。</a:t>
            </a:r>
            <a:endParaRPr lang="en-US" sz="1050" dirty="0"/>
          </a:p>
        </p:txBody>
      </p:sp>
      <p:sp>
        <p:nvSpPr>
          <p:cNvPr id="28" name="Text 23"/>
          <p:cNvSpPr/>
          <p:nvPr/>
        </p:nvSpPr>
        <p:spPr>
          <a:xfrm>
            <a:off x="7543800" y="4124325"/>
            <a:ext cx="10096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反馈闭环机制，推动AI模型持续迭代与提升。</a:t>
            </a:r>
            <a:endParaRPr lang="en-US" sz="10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智能NPC系统设计与自然语言交互实现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5A278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05</a:t>
            </a:r>
            <a:endParaRPr lang="en-US" sz="22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基于GPT模型构建具有记忆与情感状态的NPC对话树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5715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715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记忆机制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571500" y="2576513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通过上下文记忆模块，NPC能记住玩家先前的对话内容与关键选择。结合GPT模型实现多轮对话连贯性，增强角色真实感与沉浸体验。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26670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6670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情感建模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2667000" y="2576513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引入情感状态变量，动态调整NPC语气与回应风格。基于玩家行为触发喜怒哀乐等情绪反应，使交互更具人性温度。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47625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47625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对话树融合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4762500" y="2576513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将传统分支对话树与GPT生成式逻辑结合，保留设计可控性同时提升自由度。关键节点由AI生成个性化回应，丰富叙事层次。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68580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04</a:t>
            </a:r>
            <a:endParaRPr lang="en-US" sz="1200" dirty="0"/>
          </a:p>
        </p:txBody>
      </p:sp>
      <p:sp>
        <p:nvSpPr>
          <p:cNvPr id="17" name="Text 13"/>
          <p:cNvSpPr/>
          <p:nvPr/>
        </p:nvSpPr>
        <p:spPr>
          <a:xfrm>
            <a:off x="68580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蓝图集成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6858000" y="2576513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在UE蓝图中调用OpenAICallChat模块，实现无需硬编码的对话系统搭建。支持实时调试与参数调节，加速迭代开发流程。</a:t>
            </a:r>
            <a:endParaRPr lang="en-US" sz="10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在蓝图中集成OpenAICallChat模块实现上下文连贯响应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1428750"/>
            <a:ext cx="8382000" cy="29479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95313" y="3419475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蓝图集成模块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595313" y="3671888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通过UE5蓝图集成OpenAICallChat模块，使用可视化节点实现API调用，无需编写C++代码，降低开发门槛。</a:t>
            </a:r>
            <a:endParaRPr lang="en-US" sz="1050" dirty="0"/>
          </a:p>
        </p:txBody>
      </p:sp>
      <p:sp>
        <p:nvSpPr>
          <p:cNvPr id="10" name="Text 5"/>
          <p:cNvSpPr/>
          <p:nvPr/>
        </p:nvSpPr>
        <p:spPr>
          <a:xfrm>
            <a:off x="595313" y="244316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无代码API调用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595313" y="2695575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利用蓝图系统完成请求与响应的全流程处理，使非程序员也能快速接入AI功能，提升开发效率与协作灵活性。</a:t>
            </a:r>
            <a:endParaRPr lang="en-US" sz="1050" dirty="0"/>
          </a:p>
        </p:txBody>
      </p:sp>
      <p:sp>
        <p:nvSpPr>
          <p:cNvPr id="12" name="Text 7"/>
          <p:cNvSpPr/>
          <p:nvPr/>
        </p:nvSpPr>
        <p:spPr>
          <a:xfrm>
            <a:off x="595313" y="146685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会话记忆机制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595313" y="1719263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内置对话历史保存功能，支持自定义上下文长度和优先级权重，确保NPC回应具有情境连贯性和语义一致性。</a:t>
            </a:r>
            <a:endParaRPr lang="en-US" sz="1050" dirty="0"/>
          </a:p>
        </p:txBody>
      </p:sp>
      <p:sp>
        <p:nvSpPr>
          <p:cNvPr id="14" name="Text 9"/>
          <p:cNvSpPr/>
          <p:nvPr/>
        </p:nvSpPr>
        <p:spPr>
          <a:xfrm>
            <a:off x="6186488" y="146685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上下文管理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6186488" y="1719263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动态管理多轮对话上下文，控制信息保留范围与重要性排序，增强AI对复杂交互场景的理解能力。</a:t>
            </a:r>
            <a:endParaRPr lang="en-US" sz="1050" dirty="0"/>
          </a:p>
        </p:txBody>
      </p:sp>
      <p:sp>
        <p:nvSpPr>
          <p:cNvPr id="16" name="Text 11"/>
          <p:cNvSpPr/>
          <p:nvPr/>
        </p:nvSpPr>
        <p:spPr>
          <a:xfrm>
            <a:off x="6186488" y="244316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回复风格调节</a:t>
            </a:r>
            <a:endParaRPr lang="en-US" sz="1200" dirty="0"/>
          </a:p>
        </p:txBody>
      </p:sp>
      <p:sp>
        <p:nvSpPr>
          <p:cNvPr id="17" name="Text 12"/>
          <p:cNvSpPr/>
          <p:nvPr/>
        </p:nvSpPr>
        <p:spPr>
          <a:xfrm>
            <a:off x="6186488" y="2695575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提供温度、长度、随机性等参数调节，灵活控制生成内容的风格与行为，满足不同角色设定需求。</a:t>
            </a:r>
            <a:endParaRPr lang="en-US" sz="1050" dirty="0"/>
          </a:p>
        </p:txBody>
      </p:sp>
      <p:sp>
        <p:nvSpPr>
          <p:cNvPr id="18" name="Text 13"/>
          <p:cNvSpPr/>
          <p:nvPr/>
        </p:nvSpPr>
        <p:spPr>
          <a:xfrm>
            <a:off x="6186488" y="3419475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性能优化策略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6186488" y="3671888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采用本地缓存减少重复请求，平衡生成质量与运行性能，提升系统响应速度并降低API调用开销。</a:t>
            </a:r>
            <a:endParaRPr lang="en-US" sz="10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设计玩家意图识别层以支持开放式自然语言输入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8" name="Text 3"/>
          <p:cNvSpPr/>
          <p:nvPr>
            <p:custDataLst>
              <p:tags r:id="rId3"/>
            </p:custDataLst>
          </p:nvPr>
        </p:nvSpPr>
        <p:spPr>
          <a:xfrm>
            <a:off x="556895" y="1599565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意图识别架构</a:t>
            </a:r>
            <a:endParaRPr lang="en-US" sz="1200" dirty="0"/>
          </a:p>
        </p:txBody>
      </p:sp>
      <p:sp>
        <p:nvSpPr>
          <p:cNvPr id="9" name="Text 4"/>
          <p:cNvSpPr/>
          <p:nvPr>
            <p:custDataLst>
              <p:tags r:id="rId4"/>
            </p:custDataLst>
          </p:nvPr>
        </p:nvSpPr>
        <p:spPr>
          <a:xfrm>
            <a:off x="556895" y="1847215"/>
            <a:ext cx="1714500" cy="196723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构建分层意图识别系统，结合规则引擎与机器学习模型，精准解析玩家自然语言输入。通过语义理解模块将非结构化对话映射到游戏可执行指令。</a:t>
            </a:r>
            <a:endParaRPr lang="en-US" sz="1050" dirty="0"/>
          </a:p>
        </p:txBody>
      </p:sp>
      <p:sp>
        <p:nvSpPr>
          <p:cNvPr id="11" name="Text 5"/>
          <p:cNvSpPr/>
          <p:nvPr>
            <p:custDataLst>
              <p:tags r:id="rId5"/>
            </p:custDataLst>
          </p:nvPr>
        </p:nvSpPr>
        <p:spPr>
          <a:xfrm>
            <a:off x="2652395" y="1599565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上下文记忆机制</a:t>
            </a:r>
            <a:endParaRPr lang="en-US" sz="1200" dirty="0"/>
          </a:p>
        </p:txBody>
      </p:sp>
      <p:sp>
        <p:nvSpPr>
          <p:cNvPr id="12" name="Text 6"/>
          <p:cNvSpPr/>
          <p:nvPr>
            <p:custDataLst>
              <p:tags r:id="rId6"/>
            </p:custDataLst>
          </p:nvPr>
        </p:nvSpPr>
        <p:spPr>
          <a:xfrm>
            <a:off x="2652395" y="1847215"/>
            <a:ext cx="1714500" cy="195072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集成上下文管理器以跟踪对话历史和玩家状态，提升意图判断准确性。确保NPC在多轮交互中保持逻辑连贯与情境一致性。</a:t>
            </a:r>
            <a:endParaRPr lang="en-US" sz="1050" dirty="0"/>
          </a:p>
        </p:txBody>
      </p:sp>
      <p:sp>
        <p:nvSpPr>
          <p:cNvPr id="14" name="Text 7"/>
          <p:cNvSpPr/>
          <p:nvPr>
            <p:custDataLst>
              <p:tags r:id="rId7"/>
            </p:custDataLst>
          </p:nvPr>
        </p:nvSpPr>
        <p:spPr>
          <a:xfrm>
            <a:off x="4747895" y="1599565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开放域输入处理</a:t>
            </a:r>
            <a:endParaRPr lang="en-US" sz="1200" dirty="0"/>
          </a:p>
        </p:txBody>
      </p:sp>
      <p:sp>
        <p:nvSpPr>
          <p:cNvPr id="15" name="Text 8"/>
          <p:cNvSpPr/>
          <p:nvPr>
            <p:custDataLst>
              <p:tags r:id="rId8"/>
            </p:custDataLst>
          </p:nvPr>
        </p:nvSpPr>
        <p:spPr>
          <a:xfrm>
            <a:off x="4747895" y="1847215"/>
            <a:ext cx="1714500" cy="193421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支持自由文本输入并实现意图分类与槽位填充，适应多样化表达方式。利用预训练语言模型增强对俚语、错别字的容错能力。</a:t>
            </a:r>
            <a:endParaRPr lang="en-US" sz="1050" dirty="0"/>
          </a:p>
        </p:txBody>
      </p:sp>
      <p:sp>
        <p:nvSpPr>
          <p:cNvPr id="17" name="Text 9"/>
          <p:cNvSpPr/>
          <p:nvPr>
            <p:custDataLst>
              <p:tags r:id="rId9"/>
            </p:custDataLst>
          </p:nvPr>
        </p:nvSpPr>
        <p:spPr>
          <a:xfrm>
            <a:off x="6843395" y="1599565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实时响应优化</a:t>
            </a:r>
            <a:endParaRPr lang="en-US" sz="1200" dirty="0"/>
          </a:p>
        </p:txBody>
      </p:sp>
      <p:sp>
        <p:nvSpPr>
          <p:cNvPr id="18" name="Text 10"/>
          <p:cNvSpPr/>
          <p:nvPr>
            <p:custDataLst>
              <p:tags r:id="rId10"/>
            </p:custDataLst>
          </p:nvPr>
        </p:nvSpPr>
        <p:spPr>
          <a:xfrm>
            <a:off x="6843395" y="1847215"/>
            <a:ext cx="1714500" cy="191008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采用异步调用与本地缓存策略降低GPT接口延迟，保障交互流畅性。关键指令路径设置超时降级机制，提升系统稳定性。</a:t>
            </a:r>
            <a:endParaRPr lang="en-US" sz="10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测试多轮对话稳定性并优化延迟与语义一致性表现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1447800"/>
            <a:ext cx="2085975" cy="29670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2475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对话稳定性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752475" y="2519363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通过模拟多轮交互测试NPC对话的连贯性，确保上下文记忆准确。结合日志分析与用户反馈定位断裂点，优化模型输入输出机制以提升整体稳定性。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6025" y="1447800"/>
            <a:ext cx="2085975" cy="296703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838450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延迟优化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2838450" y="2519363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采用异步请求与本地缓存策略减少API响应等待时间。在UE蓝图中设置超时熔断机制，保障游戏主线程流畅运行，降低玩家交互延迟感。</a:t>
            </a:r>
            <a:endParaRPr lang="en-US" sz="10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1447800"/>
            <a:ext cx="2085975" cy="296703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924425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语义一致性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4924425" y="2519363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引入意图识别与情感追踪模块，使NPC回应符合角色设定与情境逻辑。通过提示工程约束GPT输出风格，增强语言表达的一致性与沉浸感。</a:t>
            </a:r>
            <a:endParaRPr lang="en-US" sz="10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57975" y="1447800"/>
            <a:ext cx="2085975" cy="296703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010400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测试自动化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7010400" y="2519363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构建自动化测试框架模拟不同玩家行为路径，批量验证对话树覆盖范围。集成性能监控工具实时追踪关键指标，支持快速迭代与问题回溯。</a:t>
            </a:r>
            <a:endParaRPr lang="en-US" sz="10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语音交互与无障碍游戏体验创新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5A278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06</a:t>
            </a:r>
            <a:endParaRPr lang="en-US" sz="225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集成Whisper API实现高精度多语言语音转文字功能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71500" y="200025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多语言支持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71500" y="2247900"/>
            <a:ext cx="1714500" cy="1257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集成Whisper API可实现高精度的多语言语音识别，覆盖主流语种。玩家无论使用中文、英文还是小语种，都能获得一致的语音交互体验，提升游戏全球化适配能力。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2667000" y="200025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实时转写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2667000" y="2247900"/>
            <a:ext cx="1714500" cy="1257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系统在UE5中实现实时音频流处理，将玩家语音即时转化为文本输入。低延迟设计确保指令响应迅速，适用于对话选择、快捷命令等高频交互场景。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762500" y="200025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无障碍设计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762500" y="2247900"/>
            <a:ext cx="1714500" cy="1257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为视障或肢体不便玩家提供语音控制入口，替代传统按键操作。通过语音完成角色移动、菜单导航与任务触发，显著增强游戏包容性与可访问性。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6858000" y="200025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噪声优化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858000" y="2247900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内置语音预处理模块，有效过滤环境噪音并增强人声信号。结合上下文语义校正，提升复杂环境下语音识别的准确率与稳定性。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课程导览与AI游戏开发新范式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5A278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225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开发语音指令解析器控制角色移动、菜单操作与技能释放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50" y="1447800"/>
            <a:ext cx="2085975" cy="29670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2475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指令映射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752475" y="2519363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将语音指令如“向前走”“打开背包”“释放火球术”精准映射到游戏内行为。通过关键词识别与语义解析，确保操作准确触发对应功能模块。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86025" y="1447800"/>
            <a:ext cx="2085975" cy="29670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838450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上下文感知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2838450" y="2519363"/>
            <a:ext cx="1381125" cy="1295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解析器结合当前游戏场景判断指令意图，避免歧义。例如在战斗中说“使用治疗”，自动选择可用的治疗技能并执行。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1447800"/>
            <a:ext cx="2085975" cy="29670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924425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实时响应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4924425" y="2519363"/>
            <a:ext cx="1381125" cy="1085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基于异步调用架构实现低延迟语音处理，提升交互流畅度。配合反馈提示音或UI高亮，增强玩家操作确认感。</a:t>
            </a:r>
            <a:endParaRPr lang="en-US" sz="105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57975" y="1447800"/>
            <a:ext cx="2085975" cy="2967038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7010400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多语言支持</a:t>
            </a:r>
            <a:endParaRPr lang="en-US" sz="1200" dirty="0"/>
          </a:p>
        </p:txBody>
      </p:sp>
      <p:sp>
        <p:nvSpPr>
          <p:cNvPr id="18" name="Text 10"/>
          <p:cNvSpPr/>
          <p:nvPr/>
        </p:nvSpPr>
        <p:spPr>
          <a:xfrm>
            <a:off x="7010400" y="2519363"/>
            <a:ext cx="1381125" cy="1295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集成Whisper API实现多语言语音输入兼容，服务全球玩家。支持自定义术语库，适配游戏专有名称与技能命名体系。</a:t>
            </a:r>
            <a:endParaRPr lang="en-US" sz="10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533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15030" r="15030"/>
          <a:stretch>
            <a:fillRect/>
          </a:stretch>
        </p:blipFill>
        <p:spPr>
          <a:xfrm>
            <a:off x="0" y="0"/>
            <a:ext cx="9144000" cy="73533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为视障或行动受限玩家设计包容性交互模式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428750"/>
            <a:ext cx="8382000" cy="57340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29088" y="4252913"/>
            <a:ext cx="885825" cy="5143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无障碍游戏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2581275" y="1552575"/>
            <a:ext cx="847725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空间音频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419100" y="1924050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3D音效定位，通过声音方向判断周围环境布局。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419100" y="2381250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心理地图构建，利用立体声形成虚拟空间认知。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419100" y="2838450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沉浸感增强，提升视障玩家对场景的代入体验。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2581275" y="3467100"/>
            <a:ext cx="847725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语音交互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419100" y="3838575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语音控制移动，通过口令实现角色前后左右行走。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419100" y="4295775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技能语音释放，说出指令即可触发角色战斗动作。</a:t>
            </a:r>
            <a:endParaRPr lang="en-US" sz="1050" dirty="0"/>
          </a:p>
        </p:txBody>
      </p:sp>
      <p:sp>
        <p:nvSpPr>
          <p:cNvPr id="15" name="Text 11"/>
          <p:cNvSpPr/>
          <p:nvPr/>
        </p:nvSpPr>
        <p:spPr>
          <a:xfrm>
            <a:off x="419100" y="4752975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菜单语音操作，无需手柄完成界面选择与确认。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2581275" y="5381625"/>
            <a:ext cx="847725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界面适配</a:t>
            </a:r>
            <a:endParaRPr lang="en-US" sz="1200" dirty="0"/>
          </a:p>
        </p:txBody>
      </p:sp>
      <p:sp>
        <p:nvSpPr>
          <p:cNvPr id="17" name="Text 13"/>
          <p:cNvSpPr/>
          <p:nvPr/>
        </p:nvSpPr>
        <p:spPr>
          <a:xfrm>
            <a:off x="419100" y="5753100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兼容屏幕阅读器，确保文字内容可被准确播报。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419100" y="6210300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高对比度显示，帮助低视力用户清晰识别界面元素。</a:t>
            </a:r>
            <a:endParaRPr lang="en-US" sz="1050" dirty="0"/>
          </a:p>
        </p:txBody>
      </p:sp>
      <p:sp>
        <p:nvSpPr>
          <p:cNvPr id="19" name="Text 15"/>
          <p:cNvSpPr/>
          <p:nvPr/>
        </p:nvSpPr>
        <p:spPr>
          <a:xfrm>
            <a:off x="419100" y="6667500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字体自由放大，根据视觉需求调整文本大小。</a:t>
            </a:r>
            <a:endParaRPr lang="en-US" sz="1050" dirty="0"/>
          </a:p>
        </p:txBody>
      </p:sp>
      <p:sp>
        <p:nvSpPr>
          <p:cNvPr id="20" name="Text 16"/>
          <p:cNvSpPr/>
          <p:nvPr/>
        </p:nvSpPr>
        <p:spPr>
          <a:xfrm>
            <a:off x="6076950" y="2552700"/>
            <a:ext cx="847725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智能引导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6129338" y="2924175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行为实时分析，AI动态理解玩家当前操作意图。</a:t>
            </a:r>
            <a:endParaRPr lang="en-US" sz="1050" dirty="0"/>
          </a:p>
        </p:txBody>
      </p:sp>
      <p:sp>
        <p:nvSpPr>
          <p:cNvPr id="22" name="Text 18"/>
          <p:cNvSpPr/>
          <p:nvPr/>
        </p:nvSpPr>
        <p:spPr>
          <a:xfrm>
            <a:off x="6129338" y="3381375"/>
            <a:ext cx="2595563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情境语音提示，自动提供下一步操作建议。</a:t>
            </a:r>
            <a:endParaRPr lang="en-US" sz="1050" dirty="0"/>
          </a:p>
        </p:txBody>
      </p:sp>
      <p:sp>
        <p:nvSpPr>
          <p:cNvPr id="23" name="Text 19"/>
          <p:cNvSpPr/>
          <p:nvPr/>
        </p:nvSpPr>
        <p:spPr>
          <a:xfrm>
            <a:off x="6076950" y="3800475"/>
            <a:ext cx="847725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交互简化</a:t>
            </a:r>
            <a:endParaRPr lang="en-US" sz="1200" dirty="0"/>
          </a:p>
        </p:txBody>
      </p:sp>
      <p:sp>
        <p:nvSpPr>
          <p:cNvPr id="24" name="Text 20"/>
          <p:cNvSpPr/>
          <p:nvPr/>
        </p:nvSpPr>
        <p:spPr>
          <a:xfrm>
            <a:off x="6129338" y="4171950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复杂度动态调节，根据能力降低操作步骤数量。</a:t>
            </a:r>
            <a:endParaRPr lang="en-US" sz="1050" dirty="0"/>
          </a:p>
        </p:txBody>
      </p:sp>
      <p:sp>
        <p:nvSpPr>
          <p:cNvPr id="25" name="Text 21"/>
          <p:cNvSpPr/>
          <p:nvPr/>
        </p:nvSpPr>
        <p:spPr>
          <a:xfrm>
            <a:off x="6129338" y="4629150"/>
            <a:ext cx="2595563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模式自适应切换，智能匹配用户习惯与熟练度。</a:t>
            </a:r>
            <a:endParaRPr lang="en-US" sz="1050" dirty="0"/>
          </a:p>
        </p:txBody>
      </p:sp>
      <p:sp>
        <p:nvSpPr>
          <p:cNvPr id="26" name="Text 22"/>
          <p:cNvSpPr/>
          <p:nvPr/>
        </p:nvSpPr>
        <p:spPr>
          <a:xfrm>
            <a:off x="6076950" y="5257800"/>
            <a:ext cx="847725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无手柄操作</a:t>
            </a:r>
            <a:endParaRPr lang="en-US" sz="1200" dirty="0"/>
          </a:p>
        </p:txBody>
      </p:sp>
      <p:sp>
        <p:nvSpPr>
          <p:cNvPr id="27" name="Text 23"/>
          <p:cNvSpPr/>
          <p:nvPr/>
        </p:nvSpPr>
        <p:spPr>
          <a:xfrm>
            <a:off x="6129338" y="5629275"/>
            <a:ext cx="2595563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全程语音驱动，摆脱物理控制器依赖。</a:t>
            </a:r>
            <a:endParaRPr lang="en-US" sz="1050" dirty="0"/>
          </a:p>
        </p:txBody>
      </p:sp>
      <p:sp>
        <p:nvSpPr>
          <p:cNvPr id="28" name="Text 24"/>
          <p:cNvSpPr/>
          <p:nvPr/>
        </p:nvSpPr>
        <p:spPr>
          <a:xfrm>
            <a:off x="6129338" y="5876925"/>
            <a:ext cx="2595563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手势替代设计，结合语音完成多维交互。</a:t>
            </a:r>
            <a:endParaRPr lang="en-US" sz="10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2673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1182" r="1182"/>
          <a:stretch>
            <a:fillRect/>
          </a:stretch>
        </p:blipFill>
        <p:spPr>
          <a:xfrm>
            <a:off x="0" y="0"/>
            <a:ext cx="9144000" cy="526732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分析语音输入延迟与噪声干扰下的容错处理策略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428750"/>
            <a:ext cx="8382000" cy="36480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81050" y="14668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降低识别延迟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781050" y="1843088"/>
            <a:ext cx="1557338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通过异步调用和音频流分块处理，减少语音识别响应时间。结合本地缓存机制，保障网络波动时的交互连续性。有效提升系统实时性与用户体验流畅度。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2757488" y="14668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音频预处理优化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2757488" y="1843088"/>
            <a:ext cx="1557338" cy="1085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集成AI降噪模型对输入音频进行净化处理。提升在嘈杂环境下的音频质量。为后续转写提供更清晰的输入信号。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4733925" y="14668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提升转写准确率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4733925" y="1843088"/>
            <a:ext cx="1557338" cy="1085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利用Whisper API结合降噪后的音频输入。显著提高语音转文字的准确性和稳定性。尤其适用于复杂声学场景。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6710363" y="14668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意图模糊匹配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6710363" y="1843088"/>
            <a:ext cx="1557338" cy="1085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构建语义模糊匹配机制，识别不完整或含糊指令。结合上下文信息推测用户真实意图。增强系统的理解容错能力。</a:t>
            </a:r>
            <a:endParaRPr lang="en-US" sz="1050" dirty="0"/>
          </a:p>
        </p:txBody>
      </p:sp>
      <p:sp>
        <p:nvSpPr>
          <p:cNvPr id="15" name="Text 11"/>
          <p:cNvSpPr/>
          <p:nvPr/>
        </p:nvSpPr>
        <p:spPr>
          <a:xfrm>
            <a:off x="781050" y="3481388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上下文纠错机制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781050" y="3857625"/>
            <a:ext cx="1557338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依托NPC记忆系统追踪对话历史。实现基于上下文的语义纠错。避免因单次误识别导致交互中断。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2757488" y="3481388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多模态反馈设计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2757488" y="3857625"/>
            <a:ext cx="1557338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融合语音复述与UI提示双重反馈方式。直观展示系统当前理解状态。提升用户对交互过程的掌控感。</a:t>
            </a:r>
            <a:endParaRPr lang="en-US" sz="1050" dirty="0"/>
          </a:p>
        </p:txBody>
      </p:sp>
      <p:sp>
        <p:nvSpPr>
          <p:cNvPr id="19" name="Text 15"/>
          <p:cNvSpPr/>
          <p:nvPr/>
        </p:nvSpPr>
        <p:spPr>
          <a:xfrm>
            <a:off x="4733925" y="3481388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增强可感知性</a:t>
            </a:r>
            <a:endParaRPr lang="en-US" sz="1200" dirty="0"/>
          </a:p>
        </p:txBody>
      </p:sp>
      <p:sp>
        <p:nvSpPr>
          <p:cNvPr id="20" name="Text 16"/>
          <p:cNvSpPr/>
          <p:nvPr/>
        </p:nvSpPr>
        <p:spPr>
          <a:xfrm>
            <a:off x="4733925" y="3857625"/>
            <a:ext cx="1557338" cy="1085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通过可视化与听觉反馈联动，让用户清楚知晓系统响应逻辑。减少因识别偏差引发的操作困惑。提升整体交互透明度。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6710363" y="3481388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减少操作挫败</a:t>
            </a:r>
            <a:endParaRPr lang="en-US" sz="1200" dirty="0"/>
          </a:p>
        </p:txBody>
      </p:sp>
      <p:sp>
        <p:nvSpPr>
          <p:cNvPr id="22" name="Text 18"/>
          <p:cNvSpPr/>
          <p:nvPr/>
        </p:nvSpPr>
        <p:spPr>
          <a:xfrm>
            <a:off x="6710363" y="3857625"/>
            <a:ext cx="1557338" cy="1085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综合容错、反馈与稳定性优化措施。有效降低误识别带来的负面体验。提升用户使用满意度与沉浸感。</a:t>
            </a:r>
            <a:endParaRPr lang="en-US" sz="10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全流程整合与性能优化实战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5A278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07</a:t>
            </a:r>
            <a:endParaRPr lang="en-US" sz="225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7687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3049" r="3049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将AI生成资产、智能NPC与语音系统整合至完整游戏原型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71500" y="14287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71500" y="1757362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系统集成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571500" y="2005013"/>
            <a:ext cx="1714500" cy="1257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将AI生成的3D资产、智能NPC对话系统与语音识别模块统一接入UE5项目框架，确保各子系统间数据互通。通过事件驱动架构实现模块化协同，提升整体稳定性。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2667000" y="14287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2667000" y="1757362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流程贯通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2667000" y="2005013"/>
            <a:ext cx="1714500" cy="1257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构建从玩家语音输入到NPC响应再到场景动态变化的完整交互链路。实现语义理解、行为决策与内容生成的无缝衔接，增强游戏世界的一致性与沉浸感。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62500" y="14287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762500" y="1757362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性能调优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62500" y="2005013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采用异步调用与请求批处理技术，避免AI接口延迟影响主线程运行。对高频交互环节实施本地缓存策略，显著降低API依赖与响应等待时间。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858000" y="14287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04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6858000" y="1757362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资源管理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6858000" y="2005013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建立AI生成资源的版本控制与优先级加载机制，优化内存占用。根据设备性能动态调整模型精度与纹理质量，保障多平台流畅运行体验。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71500" y="3452813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94271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05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571500" y="3781425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测试验证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571500" y="4029075"/>
            <a:ext cx="1714500" cy="1257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设计端到端自动化测试流程，覆盖语音指令识别率、NPC回应合理性及资产加载完整性。收集用户反馈并迭代关键路径，确保原型具备可演示性与稳定性。</a:t>
            </a:r>
            <a:endParaRPr lang="en-US" sz="10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19125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8467" r="8467"/>
          <a:stretch>
            <a:fillRect/>
          </a:stretch>
        </p:blipFill>
        <p:spPr>
          <a:xfrm>
            <a:off x="0" y="0"/>
            <a:ext cx="9144000" cy="61912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实施请求缓存、异步调用与超时重试机制保障运行流畅性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428750"/>
            <a:ext cx="8382000" cy="4572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5313" y="483364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本地缓存利用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95313" y="5086052"/>
            <a:ext cx="236220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通过本地缓存存储AI生成的文本、图像或3D模型，减少重复请求。降低API调用频率和响应延迟，提升资源加载效率。增强游戏运行的流畅性与稳定性。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595313" y="3641527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异步调用机制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595313" y="3893939"/>
            <a:ext cx="236220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采用异步方式执行AI请求，确保其在后台线程中运行。避免阻塞主线程，保障渲染性能不受影响。维持用户交互的连贯性与即时响应。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595313" y="244941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超时重试策略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595313" y="2701826"/>
            <a:ext cx="236220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设置合理的超时阈值并启用自动重试机制。应对网络波动导致的通信中断问题。确保内容生成过程具备容错与恢复能力。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595313" y="146685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性能监控集成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595313" y="1719263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集成实时监控系统，追踪AI调用耗时与成功率。监测资源消耗情况，及时发现性能瓶颈。为优化提供数据支持。</a:t>
            </a:r>
            <a:endParaRPr lang="en-US" sz="1050" dirty="0"/>
          </a:p>
        </p:txBody>
      </p:sp>
      <p:sp>
        <p:nvSpPr>
          <p:cNvPr id="15" name="Text 11"/>
          <p:cNvSpPr/>
          <p:nvPr/>
        </p:nvSpPr>
        <p:spPr>
          <a:xfrm>
            <a:off x="6186488" y="1781175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资源效率优化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6186488" y="2033588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通过缓存复用和请求合并提升资源利用率。减少冗余计算与传输开销。显著降低带宽与计算成本。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6186488" y="2763738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稳定性增强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6186488" y="3016151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结合多种机制提升整体系统鲁棒性。有效应对网络、服务或负载异常情况。保障用户体验的一致性。</a:t>
            </a:r>
            <a:endParaRPr lang="en-US" sz="1050" dirty="0"/>
          </a:p>
        </p:txBody>
      </p:sp>
      <p:sp>
        <p:nvSpPr>
          <p:cNvPr id="19" name="Text 15"/>
          <p:cNvSpPr/>
          <p:nvPr/>
        </p:nvSpPr>
        <p:spPr>
          <a:xfrm>
            <a:off x="6186488" y="3746302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帧率保障措施</a:t>
            </a:r>
            <a:endParaRPr lang="en-US" sz="1200" dirty="0"/>
          </a:p>
        </p:txBody>
      </p:sp>
      <p:sp>
        <p:nvSpPr>
          <p:cNvPr id="20" name="Text 16"/>
          <p:cNvSpPr/>
          <p:nvPr/>
        </p:nvSpPr>
        <p:spPr>
          <a:xfrm>
            <a:off x="6186488" y="3998714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避免AI请求对渲染循环造成干扰。确保主线程专注图形更新与交互处理。维持高帧率与画面流畅。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6186488" y="4728865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成本控制策略</a:t>
            </a:r>
            <a:endParaRPr lang="en-US" sz="1200" dirty="0"/>
          </a:p>
        </p:txBody>
      </p:sp>
      <p:sp>
        <p:nvSpPr>
          <p:cNvPr id="22" name="Text 18"/>
          <p:cNvSpPr/>
          <p:nvPr/>
        </p:nvSpPr>
        <p:spPr>
          <a:xfrm>
            <a:off x="6186488" y="4981277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通过降低API调用次数与资源消耗控制支出。优化模型调用频率与数据传输量。实现高效经济的内容生成方案。</a:t>
            </a:r>
            <a:endParaRPr lang="en-US" sz="10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3877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720" r="2720"/>
          <a:stretch>
            <a:fillRect/>
          </a:stretch>
        </p:blipFill>
        <p:spPr>
          <a:xfrm>
            <a:off x="0" y="0"/>
            <a:ext cx="9144000" cy="543877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监控API调用频率与成本开销，制定资源使用优先级策略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1428750"/>
            <a:ext cx="8382000" cy="38195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6888" y="1514475"/>
            <a:ext cx="2667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500" dirty="0"/>
          </a:p>
        </p:txBody>
      </p:sp>
      <p:sp>
        <p:nvSpPr>
          <p:cNvPr id="9" name="Text 4"/>
          <p:cNvSpPr/>
          <p:nvPr/>
        </p:nvSpPr>
        <p:spPr>
          <a:xfrm>
            <a:off x="1085850" y="1905000"/>
            <a:ext cx="162877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监控API调用</a:t>
            </a:r>
            <a:endParaRPr lang="en-US" sz="1200" dirty="0"/>
          </a:p>
        </p:txBody>
      </p:sp>
      <p:sp>
        <p:nvSpPr>
          <p:cNvPr id="10" name="Text 5"/>
          <p:cNvSpPr/>
          <p:nvPr/>
        </p:nvSpPr>
        <p:spPr>
          <a:xfrm>
            <a:off x="1085850" y="2195513"/>
            <a:ext cx="1628775" cy="1295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通过日志系统实时跟踪OpenAI API的调用频率与响应延迟，及时发现异常波动。结合可视化仪表盘直观展示数据趋势，提升运维效率。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3548062" y="1514475"/>
            <a:ext cx="2667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500" dirty="0"/>
          </a:p>
        </p:txBody>
      </p:sp>
      <p:sp>
        <p:nvSpPr>
          <p:cNvPr id="12" name="Text 7"/>
          <p:cNvSpPr/>
          <p:nvPr/>
        </p:nvSpPr>
        <p:spPr>
          <a:xfrm>
            <a:off x="2867025" y="1905000"/>
            <a:ext cx="162877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识别性能瓶颈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2867025" y="2195513"/>
            <a:ext cx="162877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利用监控数据定位高频请求与响应延迟高的模块，明确系统性能短板。为优化提供精准依据。</a:t>
            </a:r>
            <a:endParaRPr lang="en-US" sz="1050" dirty="0"/>
          </a:p>
        </p:txBody>
      </p:sp>
      <p:sp>
        <p:nvSpPr>
          <p:cNvPr id="14" name="Text 9"/>
          <p:cNvSpPr/>
          <p:nvPr/>
        </p:nvSpPr>
        <p:spPr>
          <a:xfrm>
            <a:off x="5329238" y="1514475"/>
            <a:ext cx="2667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500" dirty="0"/>
          </a:p>
        </p:txBody>
      </p:sp>
      <p:sp>
        <p:nvSpPr>
          <p:cNvPr id="15" name="Text 10"/>
          <p:cNvSpPr/>
          <p:nvPr/>
        </p:nvSpPr>
        <p:spPr>
          <a:xfrm>
            <a:off x="4648200" y="1905000"/>
            <a:ext cx="162877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统计资源消耗</a:t>
            </a:r>
            <a:endParaRPr lang="en-US" sz="1200" dirty="0"/>
          </a:p>
        </p:txBody>
      </p:sp>
      <p:sp>
        <p:nvSpPr>
          <p:cNvPr id="16" name="Text 11"/>
          <p:cNvSpPr/>
          <p:nvPr/>
        </p:nvSpPr>
        <p:spPr>
          <a:xfrm>
            <a:off x="4648200" y="2195513"/>
            <a:ext cx="162877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基于token用量分析各功能模块的资源开销情况，量化使用成本。支持精细化财务管理。</a:t>
            </a:r>
            <a:endParaRPr lang="en-US" sz="1050" dirty="0"/>
          </a:p>
        </p:txBody>
      </p:sp>
      <p:sp>
        <p:nvSpPr>
          <p:cNvPr id="17" name="Text 12"/>
          <p:cNvSpPr/>
          <p:nvPr/>
        </p:nvSpPr>
        <p:spPr>
          <a:xfrm>
            <a:off x="7110413" y="1514475"/>
            <a:ext cx="2667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04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6429375" y="1905000"/>
            <a:ext cx="162877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支持成本控制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6429375" y="2195513"/>
            <a:ext cx="162877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将资源使用数据用于预算分配与成本预测，提升资金使用效率。实现可持续运营。</a:t>
            </a:r>
            <a:endParaRPr lang="en-US" sz="1050" dirty="0"/>
          </a:p>
        </p:txBody>
      </p:sp>
      <p:sp>
        <p:nvSpPr>
          <p:cNvPr id="20" name="Text 15"/>
          <p:cNvSpPr/>
          <p:nvPr/>
        </p:nvSpPr>
        <p:spPr>
          <a:xfrm>
            <a:off x="7110413" y="3614737"/>
            <a:ext cx="2667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05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6429375" y="4005263"/>
            <a:ext cx="162877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设定功能优先级</a:t>
            </a:r>
            <a:endParaRPr lang="en-US" sz="1200" dirty="0"/>
          </a:p>
        </p:txBody>
      </p:sp>
      <p:sp>
        <p:nvSpPr>
          <p:cNvPr id="22" name="Text 17"/>
          <p:cNvSpPr/>
          <p:nvPr/>
        </p:nvSpPr>
        <p:spPr>
          <a:xfrm>
            <a:off x="6429375" y="4295775"/>
            <a:ext cx="162877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根据业务重要性划分功能等级，确保关键服务获得优先资源保障。提升整体服务质量。</a:t>
            </a:r>
            <a:endParaRPr lang="en-US" sz="1050" dirty="0"/>
          </a:p>
        </p:txBody>
      </p:sp>
      <p:sp>
        <p:nvSpPr>
          <p:cNvPr id="23" name="Text 18"/>
          <p:cNvSpPr/>
          <p:nvPr/>
        </p:nvSpPr>
        <p:spPr>
          <a:xfrm>
            <a:off x="5329238" y="3614737"/>
            <a:ext cx="2667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06</a:t>
            </a:r>
            <a:endParaRPr lang="en-US" sz="1500" dirty="0"/>
          </a:p>
        </p:txBody>
      </p:sp>
      <p:sp>
        <p:nvSpPr>
          <p:cNvPr id="24" name="Text 19"/>
          <p:cNvSpPr/>
          <p:nvPr/>
        </p:nvSpPr>
        <p:spPr>
          <a:xfrm>
            <a:off x="4648200" y="4005263"/>
            <a:ext cx="162877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保障核心体验</a:t>
            </a:r>
            <a:endParaRPr lang="en-US" sz="1200" dirty="0"/>
          </a:p>
        </p:txBody>
      </p:sp>
      <p:sp>
        <p:nvSpPr>
          <p:cNvPr id="25" name="Text 20"/>
          <p:cNvSpPr/>
          <p:nvPr/>
        </p:nvSpPr>
        <p:spPr>
          <a:xfrm>
            <a:off x="4648200" y="4295775"/>
            <a:ext cx="162877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在资源紧张时动态分配资源，优先维持NPC对话等核心功能稳定运行。增强用户满意度。</a:t>
            </a:r>
            <a:endParaRPr lang="en-US" sz="1050" dirty="0"/>
          </a:p>
        </p:txBody>
      </p:sp>
      <p:sp>
        <p:nvSpPr>
          <p:cNvPr id="26" name="Text 21"/>
          <p:cNvSpPr/>
          <p:nvPr/>
        </p:nvSpPr>
        <p:spPr>
          <a:xfrm>
            <a:off x="3548062" y="3614737"/>
            <a:ext cx="2667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07</a:t>
            </a:r>
            <a:endParaRPr lang="en-US" sz="1500" dirty="0"/>
          </a:p>
        </p:txBody>
      </p:sp>
      <p:sp>
        <p:nvSpPr>
          <p:cNvPr id="27" name="Text 22"/>
          <p:cNvSpPr/>
          <p:nvPr/>
        </p:nvSpPr>
        <p:spPr>
          <a:xfrm>
            <a:off x="2867025" y="4005263"/>
            <a:ext cx="162877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启用本地缓存</a:t>
            </a:r>
            <a:endParaRPr lang="en-US" sz="1200" dirty="0"/>
          </a:p>
        </p:txBody>
      </p:sp>
      <p:sp>
        <p:nvSpPr>
          <p:cNvPr id="28" name="Text 23"/>
          <p:cNvSpPr/>
          <p:nvPr/>
        </p:nvSpPr>
        <p:spPr>
          <a:xfrm>
            <a:off x="2867025" y="4295775"/>
            <a:ext cx="162877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通过缓存机制存储历史请求结果，减少重复调用API的次数。降低负载与延迟。</a:t>
            </a:r>
            <a:endParaRPr lang="en-US" sz="1050" dirty="0"/>
          </a:p>
        </p:txBody>
      </p:sp>
      <p:sp>
        <p:nvSpPr>
          <p:cNvPr id="29" name="Text 24"/>
          <p:cNvSpPr/>
          <p:nvPr/>
        </p:nvSpPr>
        <p:spPr>
          <a:xfrm>
            <a:off x="1766888" y="3614737"/>
            <a:ext cx="2667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08</a:t>
            </a:r>
            <a:endParaRPr lang="en-US" sz="1500" dirty="0"/>
          </a:p>
        </p:txBody>
      </p:sp>
      <p:sp>
        <p:nvSpPr>
          <p:cNvPr id="30" name="Text 25"/>
          <p:cNvSpPr/>
          <p:nvPr/>
        </p:nvSpPr>
        <p:spPr>
          <a:xfrm>
            <a:off x="1085850" y="4005263"/>
            <a:ext cx="162877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优化系统效率</a:t>
            </a:r>
            <a:endParaRPr lang="en-US" sz="1200" dirty="0"/>
          </a:p>
        </p:txBody>
      </p:sp>
      <p:sp>
        <p:nvSpPr>
          <p:cNvPr id="31" name="Text 26"/>
          <p:cNvSpPr/>
          <p:nvPr/>
        </p:nvSpPr>
        <p:spPr>
          <a:xfrm>
            <a:off x="1085850" y="4295775"/>
            <a:ext cx="162877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综合监控、缓存与资源调度策略，显著降低API成本与响应时间。全面提升系统流畅度与稳定性。</a:t>
            </a:r>
            <a:endParaRPr lang="en-US" sz="105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开展用户测试收集反馈并对关键路径进行迭代优化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0625" y="2000250"/>
            <a:ext cx="476250" cy="4762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71500" y="259080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测试设计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71500" y="2838450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制定多维度用户测试方案，覆盖AI功能的核心交互路径。通过问卷、行为追踪与访谈结合的方式收集定性与定量反馈。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86125" y="2000250"/>
            <a:ext cx="476250" cy="4762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667000" y="259080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反馈分析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2667000" y="2838450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聚焦NPC对话连贯性、语音识别准确率与资源生成质量等关键指标。利用聚类分析识别共性问题，定位需迭代的瓶颈环节。</a:t>
            </a:r>
            <a:endParaRPr lang="en-US" sz="10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81625" y="2000250"/>
            <a:ext cx="476250" cy="4762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62500" y="259080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性能调优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4762500" y="2838450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基于测试数据优化API调用频率与缓存策略，降低响应延迟。对高耗能模块实施异步加载与优先级调度，保障帧率稳定。</a:t>
            </a:r>
            <a:endParaRPr lang="en-US" sz="10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77125" y="2000250"/>
            <a:ext cx="476250" cy="47625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858000" y="259080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迭代验证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6858000" y="2838450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针对关键路径进行A/B测试，对比优化前后用户体验差异。持续闭环迭代，确保AI功能在真实场景中的稳定性与可用性。</a:t>
            </a:r>
            <a:endParaRPr lang="en-US" sz="105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014538"/>
            <a:ext cx="80010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THANKS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3014663"/>
            <a:ext cx="604838" cy="114300"/>
          </a:xfrm>
          <a:prstGeom prst="rect">
            <a:avLst/>
          </a:prstGeom>
          <a:solidFill>
            <a:srgbClr val="94271F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解析人工智能如何重塑游戏内容生产流程与设计逻辑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50" y="1447800"/>
            <a:ext cx="4171950" cy="14097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0075" y="1654969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生产流程重构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600075" y="1945481"/>
            <a:ext cx="25717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AI将传统耗时的手工制作转变为自动化生成，显著缩短从概念到成品的周期。内容生产从线性流程进化为实时迭代的智能系统。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1447800"/>
            <a:ext cx="4171950" cy="281940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72175" y="1654969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设计逻辑革新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5972175" y="1945481"/>
            <a:ext cx="25717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游戏设计不再受限于资源成本，可基于动态生成与情境响应构建开放世界。AI驱动的设计强调适应性、个性化与玩家行为耦合。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0050" y="2857500"/>
            <a:ext cx="4171950" cy="141446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00075" y="2962275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工具链协同范式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600075" y="3252788"/>
            <a:ext cx="257175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以虚幻引擎为核心，整合腾讯混元3D、OpenAI等多模态AI工具，形成高效联动的智能开发流水线，实现端到端的内容创造闭环。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介绍以虚幻引擎为核心、多模态AI工具协同的开发架构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428750"/>
            <a:ext cx="8382000" cy="25812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5313" y="263366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AI集成架构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95313" y="2886075"/>
            <a:ext cx="2362200" cy="1085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通过插件化方式集成腾讯混元3D、OpenAI与Tripo等多模态AI工具，实现文生3D、语音识别与图像生成能力的统一接入，支持在UE编辑器内完成本地化调用。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595313" y="146685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闭环创作流程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595313" y="1719263"/>
            <a:ext cx="236220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AI功能深度嵌入UE工作流，形成从输入到生成再到反馈的闭环式创作模式，提升内容生产的连贯性与响应速度，减少外部依赖。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186488" y="167640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模块化设计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186488" y="1928813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采用模块化架构设计，便于功能扩展与维护，提升开发灵活性，支持不同AI服务的动态替换与组合使用。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6186488" y="263366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智能资产生产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6186488" y="2886075"/>
            <a:ext cx="236220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依托AI驱动实现3D资产的动态生成与实时迭代，大幅提升内容生产效率，推动游戏开发向数据驱动与情境感知方向演进。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38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4398" r="4398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概述腾讯混元3D、Promethean AI与OpenAI在游戏中的集成路径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428750"/>
            <a:ext cx="8382000" cy="40195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47850" y="3295650"/>
            <a:ext cx="1076325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35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智能创作生态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3971925" y="1695450"/>
            <a:ext cx="847725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3D资产生成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5238750" y="1466850"/>
            <a:ext cx="23622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腾讯混元3D，10秒内生成高质量模型。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5238750" y="1714500"/>
            <a:ext cx="23622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支持文生3D与图生3D双模式输入。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5238750" y="1962150"/>
            <a:ext cx="23622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API直连UE5，实现自动导入与部署。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3971925" y="2533650"/>
            <a:ext cx="952500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场景智能设计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5343525" y="2305050"/>
            <a:ext cx="24574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Promethean AI理解语义描述生成布局。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5343525" y="2552700"/>
            <a:ext cx="24574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自动配置室内陈设与环境光照。</a:t>
            </a:r>
            <a:endParaRPr lang="en-US" sz="1050" dirty="0"/>
          </a:p>
        </p:txBody>
      </p:sp>
      <p:sp>
        <p:nvSpPr>
          <p:cNvPr id="15" name="Text 11"/>
          <p:cNvSpPr/>
          <p:nvPr/>
        </p:nvSpPr>
        <p:spPr>
          <a:xfrm>
            <a:off x="5343525" y="2800350"/>
            <a:ext cx="24574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一键优化关卡设计与视觉叙事结构。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3971925" y="3248025"/>
            <a:ext cx="952500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NPC智能交互</a:t>
            </a:r>
            <a:endParaRPr lang="en-US" sz="1200" dirty="0"/>
          </a:p>
        </p:txBody>
      </p:sp>
      <p:sp>
        <p:nvSpPr>
          <p:cNvPr id="17" name="Text 13"/>
          <p:cNvSpPr/>
          <p:nvPr/>
        </p:nvSpPr>
        <p:spPr>
          <a:xfrm>
            <a:off x="5343525" y="3143250"/>
            <a:ext cx="21717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集成GPT构建有记忆的对话系统。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5343525" y="3390900"/>
            <a:ext cx="21717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支持蓝图配置情感响应与行为逻辑。</a:t>
            </a:r>
            <a:endParaRPr lang="en-US" sz="1050" dirty="0"/>
          </a:p>
        </p:txBody>
      </p:sp>
      <p:sp>
        <p:nvSpPr>
          <p:cNvPr id="19" name="Text 15"/>
          <p:cNvSpPr/>
          <p:nvPr/>
        </p:nvSpPr>
        <p:spPr>
          <a:xfrm>
            <a:off x="3971925" y="3838575"/>
            <a:ext cx="952500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语音实时处理</a:t>
            </a:r>
            <a:endParaRPr lang="en-US" sz="1200" dirty="0"/>
          </a:p>
        </p:txBody>
      </p:sp>
      <p:sp>
        <p:nvSpPr>
          <p:cNvPr id="20" name="Text 16"/>
          <p:cNvSpPr/>
          <p:nvPr/>
        </p:nvSpPr>
        <p:spPr>
          <a:xfrm>
            <a:off x="5343525" y="3733800"/>
            <a:ext cx="22669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Whisper API实现多语言语音转文字。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5343525" y="3981450"/>
            <a:ext cx="22669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支持语音指令控制与无障碍交互。</a:t>
            </a:r>
            <a:endParaRPr lang="en-US" sz="1050" dirty="0"/>
          </a:p>
        </p:txBody>
      </p:sp>
      <p:sp>
        <p:nvSpPr>
          <p:cNvPr id="22" name="Text 18"/>
          <p:cNvSpPr/>
          <p:nvPr/>
        </p:nvSpPr>
        <p:spPr>
          <a:xfrm>
            <a:off x="3971925" y="4429125"/>
            <a:ext cx="847725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工具链整合</a:t>
            </a:r>
            <a:endParaRPr lang="en-US" sz="1200" dirty="0"/>
          </a:p>
        </p:txBody>
      </p:sp>
      <p:sp>
        <p:nvSpPr>
          <p:cNvPr id="23" name="Text 19"/>
          <p:cNvSpPr/>
          <p:nvPr/>
        </p:nvSpPr>
        <p:spPr>
          <a:xfrm>
            <a:off x="5238750" y="4324350"/>
            <a:ext cx="24955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统一API接口打通各生成系统。</a:t>
            </a:r>
            <a:endParaRPr lang="en-US" sz="1050" dirty="0"/>
          </a:p>
        </p:txBody>
      </p:sp>
      <p:sp>
        <p:nvSpPr>
          <p:cNvPr id="24" name="Text 20"/>
          <p:cNvSpPr/>
          <p:nvPr/>
        </p:nvSpPr>
        <p:spPr>
          <a:xfrm>
            <a:off x="5238750" y="4572000"/>
            <a:ext cx="24955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融合混元、Promethean与OpenAI能力。</a:t>
            </a:r>
            <a:endParaRPr lang="en-US" sz="1050" dirty="0"/>
          </a:p>
        </p:txBody>
      </p:sp>
      <p:sp>
        <p:nvSpPr>
          <p:cNvPr id="25" name="Text 21"/>
          <p:cNvSpPr/>
          <p:nvPr/>
        </p:nvSpPr>
        <p:spPr>
          <a:xfrm>
            <a:off x="3971925" y="5019675"/>
            <a:ext cx="847725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流程自动化</a:t>
            </a:r>
            <a:endParaRPr lang="en-US" sz="1200" dirty="0"/>
          </a:p>
        </p:txBody>
      </p:sp>
      <p:sp>
        <p:nvSpPr>
          <p:cNvPr id="26" name="Text 22"/>
          <p:cNvSpPr/>
          <p:nvPr/>
        </p:nvSpPr>
        <p:spPr>
          <a:xfrm>
            <a:off x="5238750" y="4914900"/>
            <a:ext cx="21717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从内容生成到交互实现全流程覆盖。</a:t>
            </a:r>
            <a:endParaRPr lang="en-US" sz="1050" dirty="0"/>
          </a:p>
        </p:txBody>
      </p:sp>
      <p:sp>
        <p:nvSpPr>
          <p:cNvPr id="27" name="Text 23"/>
          <p:cNvSpPr/>
          <p:nvPr/>
        </p:nvSpPr>
        <p:spPr>
          <a:xfrm>
            <a:off x="5238750" y="5162550"/>
            <a:ext cx="21717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显著提升美术与设计生产效率。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52" b="16152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明确本课程的学习目标、实践任务与成果交付形式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50" y="1447800"/>
            <a:ext cx="2085975" cy="29670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2475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学习目标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752475" y="2519363"/>
            <a:ext cx="1381125" cy="1504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掌握AI与虚幻引擎融合的核心技术路径，理解智能游戏开发的新范式。聚焦内容生成、NPC交互与语音系统三大能力提升开发效率与创意边界。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86025" y="1447800"/>
            <a:ext cx="2085975" cy="29670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838450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实践任务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2838450" y="2519363"/>
            <a:ext cx="1381125" cy="1295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完成AI插件集成、3D资产批量生成及智能NPC对话系统搭建。通过真实项目流程训练从概念到可运行原型的端到端实现能力。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1447800"/>
            <a:ext cx="2085975" cy="29670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924425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成果交付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4924425" y="2519363"/>
            <a:ext cx="1381125" cy="1295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提交一个包含AI生成内容与自然语言交互功能的游戏原型。配套完整的技术实现文档与用户测试反馈报告作为评估依据。</a:t>
            </a:r>
            <a:endParaRPr lang="en-US" sz="105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57975" y="1447800"/>
            <a:ext cx="2085975" cy="2967038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7010400" y="222885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工具协同</a:t>
            </a:r>
            <a:endParaRPr lang="en-US" sz="1200" dirty="0"/>
          </a:p>
        </p:txBody>
      </p:sp>
      <p:sp>
        <p:nvSpPr>
          <p:cNvPr id="18" name="Text 10"/>
          <p:cNvSpPr/>
          <p:nvPr/>
        </p:nvSpPr>
        <p:spPr>
          <a:xfrm>
            <a:off x="7010400" y="2519363"/>
            <a:ext cx="1381125" cy="1295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整合腾讯混元3D、OpenAI-Api-Unreal等工具链，构建高效自动化工作流。实现AI能力在UE5编辑器内无缝调用与资源实时同步。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虚幻引擎基础与智能开发环境搭建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5A278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2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快速构建UE5项目结构并配置AI插件运行时依赖环境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428750"/>
            <a:ext cx="8382000" cy="34861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12094" y="2576513"/>
            <a:ext cx="381000" cy="2762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781050" y="3805238"/>
            <a:ext cx="184308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创建项目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304800" y="4057650"/>
            <a:ext cx="2795588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基于UE5启动器创建第三人称模板项目，启用必要插件，集成版本控制以支持团队协作与资源管理。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3393281" y="3338512"/>
            <a:ext cx="381000" cy="2762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2662238" y="1466850"/>
            <a:ext cx="184308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导入插件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2185988" y="1719263"/>
            <a:ext cx="2795588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将OpenAI-Api-Unreal插件导入项目，验证其在编辑器中的功能可用性及蓝图节点注册状态。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5274469" y="2576513"/>
            <a:ext cx="381000" cy="2762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AC2519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4543425" y="3805238"/>
            <a:ext cx="184308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配置密钥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4067175" y="4057650"/>
            <a:ext cx="2795588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通过环境变量或项目设置安全配置OPENAI_API_KEY，避免硬编码，提升安全性与跨平台兼容性。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7155656" y="3338512"/>
            <a:ext cx="381000" cy="2762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C4A17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04</a:t>
            </a:r>
            <a:endParaRPr lang="en-US" sz="1350" dirty="0"/>
          </a:p>
        </p:txBody>
      </p:sp>
      <p:sp>
        <p:nvSpPr>
          <p:cNvPr id="17" name="Text 13"/>
          <p:cNvSpPr/>
          <p:nvPr/>
        </p:nvSpPr>
        <p:spPr>
          <a:xfrm>
            <a:off x="6424613" y="1466850"/>
            <a:ext cx="184308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测试连通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5948363" y="1719263"/>
            <a:ext cx="2795588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执行基础测试用例，验证API与外部AI服务的通信能力，确保对话、图像、语音等模块正常连接。</a:t>
            </a:r>
            <a:endParaRPr lang="en-US" sz="105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10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11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12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13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14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15.xml><?xml version="1.0" encoding="utf-8"?>
<p:tagLst xmlns:p="http://schemas.openxmlformats.org/presentationml/2006/main">
  <p:tag name="KSO_WM_DIAGRAM_VIRTUALLY_FRAME" val="{&quot;height&quot;:142.75,&quot;left&quot;:55.35,&quot;top&quot;:117.65,&quot;width&quot;:630}"/>
</p:tagLst>
</file>

<file path=ppt/tags/tag16.xml><?xml version="1.0" encoding="utf-8"?>
<p:tagLst xmlns:p="http://schemas.openxmlformats.org/presentationml/2006/main">
  <p:tag name="KSO_WM_DIAGRAM_VIRTUALLY_FRAME" val="{&quot;height&quot;:142.75,&quot;left&quot;:55.35,&quot;top&quot;:117.65,&quot;width&quot;:630}"/>
</p:tagLst>
</file>

<file path=ppt/tags/tag17.xml><?xml version="1.0" encoding="utf-8"?>
<p:tagLst xmlns:p="http://schemas.openxmlformats.org/presentationml/2006/main">
  <p:tag name="KSO_WM_DIAGRAM_VIRTUALLY_FRAME" val="{&quot;height&quot;:142.75,&quot;left&quot;:55.35,&quot;top&quot;:117.65,&quot;width&quot;:630}"/>
</p:tagLst>
</file>

<file path=ppt/tags/tag18.xml><?xml version="1.0" encoding="utf-8"?>
<p:tagLst xmlns:p="http://schemas.openxmlformats.org/presentationml/2006/main">
  <p:tag name="KSO_WM_DIAGRAM_VIRTUALLY_FRAME" val="{&quot;height&quot;:142.75,&quot;left&quot;:55.35,&quot;top&quot;:117.65,&quot;width&quot;:630}"/>
</p:tagLst>
</file>

<file path=ppt/tags/tag19.xml><?xml version="1.0" encoding="utf-8"?>
<p:tagLst xmlns:p="http://schemas.openxmlformats.org/presentationml/2006/main">
  <p:tag name="KSO_WM_DIAGRAM_VIRTUALLY_FRAME" val="{&quot;height&quot;:142.75,&quot;left&quot;:55.35,&quot;top&quot;:117.65,&quot;width&quot;:630}"/>
</p:tagLst>
</file>

<file path=ppt/tags/tag2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20.xml><?xml version="1.0" encoding="utf-8"?>
<p:tagLst xmlns:p="http://schemas.openxmlformats.org/presentationml/2006/main">
  <p:tag name="KSO_WM_DIAGRAM_VIRTUALLY_FRAME" val="{&quot;height&quot;:142.75,&quot;left&quot;:55.35,&quot;top&quot;:117.65,&quot;width&quot;:630}"/>
</p:tagLst>
</file>

<file path=ppt/tags/tag21.xml><?xml version="1.0" encoding="utf-8"?>
<p:tagLst xmlns:p="http://schemas.openxmlformats.org/presentationml/2006/main">
  <p:tag name="KSO_WM_DIAGRAM_VIRTUALLY_FRAME" val="{&quot;height&quot;:210.7,&quot;left&quot;:43.85,&quot;top&quot;:118.4,&quot;width&quot;:630}"/>
</p:tagLst>
</file>

<file path=ppt/tags/tag22.xml><?xml version="1.0" encoding="utf-8"?>
<p:tagLst xmlns:p="http://schemas.openxmlformats.org/presentationml/2006/main">
  <p:tag name="KSO_WM_DIAGRAM_VIRTUALLY_FRAME" val="{&quot;height&quot;:210.7,&quot;left&quot;:43.85,&quot;top&quot;:118.4,&quot;width&quot;:630}"/>
</p:tagLst>
</file>

<file path=ppt/tags/tag23.xml><?xml version="1.0" encoding="utf-8"?>
<p:tagLst xmlns:p="http://schemas.openxmlformats.org/presentationml/2006/main">
  <p:tag name="KSO_WM_DIAGRAM_VIRTUALLY_FRAME" val="{&quot;height&quot;:210.7,&quot;left&quot;:43.85,&quot;top&quot;:118.4,&quot;width&quot;:630}"/>
</p:tagLst>
</file>

<file path=ppt/tags/tag24.xml><?xml version="1.0" encoding="utf-8"?>
<p:tagLst xmlns:p="http://schemas.openxmlformats.org/presentationml/2006/main">
  <p:tag name="KSO_WM_DIAGRAM_VIRTUALLY_FRAME" val="{&quot;height&quot;:210.7,&quot;left&quot;:43.85,&quot;top&quot;:118.4,&quot;width&quot;:630}"/>
</p:tagLst>
</file>

<file path=ppt/tags/tag25.xml><?xml version="1.0" encoding="utf-8"?>
<p:tagLst xmlns:p="http://schemas.openxmlformats.org/presentationml/2006/main">
  <p:tag name="KSO_WM_DIAGRAM_VIRTUALLY_FRAME" val="{&quot;height&quot;:210.7,&quot;left&quot;:43.85,&quot;top&quot;:118.4,&quot;width&quot;:630}"/>
</p:tagLst>
</file>

<file path=ppt/tags/tag26.xml><?xml version="1.0" encoding="utf-8"?>
<p:tagLst xmlns:p="http://schemas.openxmlformats.org/presentationml/2006/main">
  <p:tag name="KSO_WM_DIAGRAM_VIRTUALLY_FRAME" val="{&quot;height&quot;:210.7,&quot;left&quot;:43.85,&quot;top&quot;:118.4,&quot;width&quot;:630}"/>
</p:tagLst>
</file>

<file path=ppt/tags/tag27.xml><?xml version="1.0" encoding="utf-8"?>
<p:tagLst xmlns:p="http://schemas.openxmlformats.org/presentationml/2006/main">
  <p:tag name="KSO_WM_DIAGRAM_VIRTUALLY_FRAME" val="{&quot;height&quot;:210.7,&quot;left&quot;:43.85,&quot;top&quot;:118.4,&quot;width&quot;:630}"/>
</p:tagLst>
</file>

<file path=ppt/tags/tag28.xml><?xml version="1.0" encoding="utf-8"?>
<p:tagLst xmlns:p="http://schemas.openxmlformats.org/presentationml/2006/main">
  <p:tag name="KSO_WM_DIAGRAM_VIRTUALLY_FRAME" val="{&quot;height&quot;:210.7,&quot;left&quot;:43.85,&quot;top&quot;:118.4,&quot;width&quot;:630}"/>
</p:tagLst>
</file>

<file path=ppt/tags/tag3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4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5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6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7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8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ags/tag9.xml><?xml version="1.0" encoding="utf-8"?>
<p:tagLst xmlns:p="http://schemas.openxmlformats.org/presentationml/2006/main">
  <p:tag name="KSO_WM_DIAGRAM_VIRTUALLY_FRAME" val="{&quot;height&quot;:236.62496062992122,&quot;left&quot;:277.5,&quot;top&quot;:69.56251968503936,&quot;width&quot;:397.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9054</Words>
  <Application>WPS 表格</Application>
  <PresentationFormat>On-screen Show (16:9)</PresentationFormat>
  <Paragraphs>778</Paragraphs>
  <Slides>38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汉仪旗黑</vt:lpstr>
      <vt:lpstr>微软雅黑</vt:lpstr>
      <vt:lpstr>微软雅黑</vt:lpstr>
      <vt:lpstr>Calibri</vt:lpstr>
      <vt:lpstr>Helvetica Neue</vt:lpstr>
      <vt:lpstr>宋体</vt:lpstr>
      <vt:lpstr>Arial Unicode MS</vt:lpstr>
      <vt:lpstr>等线</vt:lpstr>
      <vt:lpstr>苹方-简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lhq</cp:lastModifiedBy>
  <cp:revision>3</cp:revision>
  <dcterms:created xsi:type="dcterms:W3CDTF">2026-03-03T16:16:01Z</dcterms:created>
  <dcterms:modified xsi:type="dcterms:W3CDTF">2026-03-03T16:16:01Z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889D75660DD6E7678D08A769CB02B0F8_42</vt:lpwstr>
  </property>
  <property fmtid="{D5CDD505-2E9C-101B-9397-08002B2CF9AE}" pid="3" name="KSOProductBuildVer">
    <vt:lpwstr>2052-12.1.25205.25205</vt:lpwstr>
  </property>
</Properties>
</file>